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61" r:id="rId6"/>
    <p:sldId id="266" r:id="rId7"/>
    <p:sldId id="260" r:id="rId8"/>
    <p:sldId id="262" r:id="rId9"/>
    <p:sldId id="263" r:id="rId10"/>
    <p:sldId id="264" r:id="rId11"/>
    <p:sldId id="265" r:id="rId12"/>
    <p:sldId id="267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FF"/>
    <a:srgbClr val="00FF00"/>
    <a:srgbClr val="FF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4062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5020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954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89891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2443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728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9557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906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2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86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0048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06BAF-35DF-4649-BA4A-B9705B67613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450F5-EFA7-4CEC-AC3A-AC914490395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355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C:\Users\A-D-C\Desktop\مجلد جديد ‫‬\1729394-1366x768-[DesktopNexus.com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8" y="0"/>
            <a:ext cx="9168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4559576" y="764704"/>
            <a:ext cx="404487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chemeClr val="bg1"/>
                </a:solidFill>
              </a:rPr>
              <a:t>بسم الله  الرحمن الرحيم</a:t>
            </a:r>
            <a:endParaRPr lang="ar-SA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737"/>
            <a:ext cx="9143999" cy="68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4788024" y="692696"/>
            <a:ext cx="410445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معادلة العدسة الرقيقة</a:t>
            </a:r>
            <a:endParaRPr lang="ar-SA" sz="4000" b="1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3" t="21640" r="44869" b="71082"/>
          <a:stretch/>
        </p:blipFill>
        <p:spPr bwMode="auto">
          <a:xfrm>
            <a:off x="5012217" y="1663065"/>
            <a:ext cx="3251563" cy="136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5012217" y="4111912"/>
            <a:ext cx="1332148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endParaRPr lang="ar-SA" dirty="0"/>
          </a:p>
          <a:p>
            <a:r>
              <a:rPr lang="ar-SA" sz="2400" b="1" dirty="0" smtClean="0"/>
              <a:t>وبعد الصورة  عن العدسة</a:t>
            </a:r>
            <a:endParaRPr lang="ar-SA" sz="2400" b="1" dirty="0"/>
          </a:p>
        </p:txBody>
      </p:sp>
      <p:sp>
        <p:nvSpPr>
          <p:cNvPr id="6" name="مستطيل 5"/>
          <p:cNvSpPr/>
          <p:nvPr/>
        </p:nvSpPr>
        <p:spPr>
          <a:xfrm>
            <a:off x="1654374" y="3861048"/>
            <a:ext cx="2597185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ar-SA" sz="2800" b="1" dirty="0" smtClean="0"/>
              <a:t>البعد البؤري للعدسة </a:t>
            </a:r>
          </a:p>
          <a:p>
            <a:r>
              <a:rPr lang="ar-SA" sz="2800" b="1" dirty="0" smtClean="0"/>
              <a:t>الكروية الرقيقة</a:t>
            </a:r>
            <a:endParaRPr lang="ar-SA" sz="2800" b="1" dirty="0"/>
          </a:p>
        </p:txBody>
      </p:sp>
      <p:sp>
        <p:nvSpPr>
          <p:cNvPr id="7" name="مستطيل 6"/>
          <p:cNvSpPr/>
          <p:nvPr/>
        </p:nvSpPr>
        <p:spPr>
          <a:xfrm>
            <a:off x="7257740" y="3937663"/>
            <a:ext cx="1654619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ar-SA" sz="2800" b="1" dirty="0" smtClean="0"/>
              <a:t>بعد الجسم </a:t>
            </a:r>
          </a:p>
          <a:p>
            <a:r>
              <a:rPr lang="ar-SA" sz="2800" b="1" dirty="0" smtClean="0"/>
              <a:t> عن العدسة </a:t>
            </a:r>
            <a:endParaRPr lang="ar-SA" sz="2800" b="1" dirty="0"/>
          </a:p>
        </p:txBody>
      </p:sp>
      <p:cxnSp>
        <p:nvCxnSpPr>
          <p:cNvPr id="9" name="رابط كسهم مستقيم 8"/>
          <p:cNvCxnSpPr/>
          <p:nvPr/>
        </p:nvCxnSpPr>
        <p:spPr>
          <a:xfrm flipH="1">
            <a:off x="4283968" y="2640843"/>
            <a:ext cx="1127033" cy="12202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flipH="1">
            <a:off x="6084168" y="2793243"/>
            <a:ext cx="374878" cy="14278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>
            <a:off x="7328899" y="2866062"/>
            <a:ext cx="1203541" cy="9949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23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70180"/>
            <a:ext cx="325964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مربع نص 5"/>
          <p:cNvSpPr txBox="1"/>
          <p:nvPr/>
        </p:nvSpPr>
        <p:spPr>
          <a:xfrm>
            <a:off x="2460092" y="642976"/>
            <a:ext cx="453650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000" dirty="0" smtClean="0"/>
              <a:t>تكبير عدسة كروية </a:t>
            </a:r>
            <a:endParaRPr lang="ar-SA" sz="40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827584" y="3848312"/>
            <a:ext cx="792088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400" b="1" dirty="0" smtClean="0"/>
              <a:t>ماذا يعني التكبير السالب؟</a:t>
            </a:r>
            <a:endParaRPr lang="ar-SA" sz="4400" b="1" dirty="0"/>
          </a:p>
        </p:txBody>
      </p:sp>
      <p:sp>
        <p:nvSpPr>
          <p:cNvPr id="8" name="مستطيل 7"/>
          <p:cNvSpPr/>
          <p:nvPr/>
        </p:nvSpPr>
        <p:spPr>
          <a:xfrm>
            <a:off x="827584" y="5373216"/>
            <a:ext cx="7801520" cy="11521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b="1" dirty="0" smtClean="0"/>
              <a:t>الصورة مقلوبة بالنسبة للجسم</a:t>
            </a:r>
            <a:endParaRPr lang="ar-SA" sz="4800" b="1" dirty="0"/>
          </a:p>
        </p:txBody>
      </p:sp>
    </p:spTree>
    <p:extLst>
      <p:ext uri="{BB962C8B-B14F-4D97-AF65-F5344CB8AC3E}">
        <p14:creationId xmlns:p14="http://schemas.microsoft.com/office/powerpoint/2010/main" val="218271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547664" y="620688"/>
            <a:ext cx="6264696" cy="769441"/>
          </a:xfrm>
          <a:prstGeom prst="rect">
            <a:avLst/>
          </a:prstGeom>
          <a:solidFill>
            <a:srgbClr val="00FF00"/>
          </a:solidFill>
        </p:spPr>
        <p:txBody>
          <a:bodyPr wrap="square" rtlCol="1">
            <a:spAutoFit/>
          </a:bodyPr>
          <a:lstStyle/>
          <a:p>
            <a:r>
              <a:rPr lang="ar-SA" sz="4400" b="1" dirty="0" smtClean="0"/>
              <a:t>1- العدسات المحدبة</a:t>
            </a:r>
            <a:endParaRPr lang="ar-SA" sz="4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t="12903" r="26726" b="51230"/>
          <a:stretch/>
        </p:blipFill>
        <p:spPr bwMode="auto">
          <a:xfrm>
            <a:off x="612896" y="3717032"/>
            <a:ext cx="5651292" cy="2623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3444041" y="1969931"/>
            <a:ext cx="52565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كيف نكون صورة للجسم في العدسة المحدبة ؟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376546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96136" y="274638"/>
            <a:ext cx="2890664" cy="1143000"/>
          </a:xfrm>
          <a:solidFill>
            <a:srgbClr val="00FFFF"/>
          </a:solidFill>
        </p:spPr>
        <p:txBody>
          <a:bodyPr/>
          <a:lstStyle/>
          <a:p>
            <a:r>
              <a:rPr lang="ar-SA" dirty="0" smtClean="0"/>
              <a:t>الحالة الأولى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3037" y="2083832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600" b="1" dirty="0" smtClean="0"/>
              <a:t>على بعد اكبر من </a:t>
            </a:r>
          </a:p>
          <a:p>
            <a:pPr marL="0" indent="0">
              <a:buNone/>
            </a:pPr>
            <a:r>
              <a:rPr lang="ar-SA" sz="3600" b="1" dirty="0" smtClean="0"/>
              <a:t>ضعفي البعد البؤري</a:t>
            </a:r>
          </a:p>
          <a:p>
            <a:pPr marL="0" indent="0">
              <a:buNone/>
            </a:pPr>
            <a:r>
              <a:rPr lang="ar-SA" sz="3600" b="1" dirty="0" smtClean="0"/>
              <a:t>   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rgbClr val="00B0F0"/>
                </a:solidFill>
              </a:rPr>
              <a:t>صفات الصورة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rgbClr val="00B0F0"/>
                </a:solidFill>
              </a:rPr>
              <a:t>حقيقية ومقلوبة 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rgbClr val="00B0F0"/>
                </a:solidFill>
              </a:rPr>
              <a:t>واصغر من الجسم </a:t>
            </a:r>
            <a:endParaRPr lang="ar-SA" sz="3600" b="1" dirty="0">
              <a:solidFill>
                <a:srgbClr val="00B0F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8" t="2189" r="9262" b="72857"/>
          <a:stretch/>
        </p:blipFill>
        <p:spPr bwMode="auto">
          <a:xfrm>
            <a:off x="179512" y="3789040"/>
            <a:ext cx="476616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مربع نص 6"/>
          <p:cNvSpPr txBox="1"/>
          <p:nvPr/>
        </p:nvSpPr>
        <p:spPr>
          <a:xfrm>
            <a:off x="582235" y="4293096"/>
            <a:ext cx="2570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067944" y="4108430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62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300192" y="274638"/>
            <a:ext cx="2386608" cy="1143000"/>
          </a:xfrm>
          <a:solidFill>
            <a:srgbClr val="00FFFF"/>
          </a:solidFill>
        </p:spPr>
        <p:txBody>
          <a:bodyPr/>
          <a:lstStyle/>
          <a:p>
            <a:pPr algn="r"/>
            <a:r>
              <a:rPr lang="ar-SA" dirty="0" smtClean="0"/>
              <a:t>الحالة الثانية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ar-SA" b="1" dirty="0" smtClean="0">
                <a:solidFill>
                  <a:srgbClr val="00B0F0"/>
                </a:solidFill>
              </a:rPr>
              <a:t>الجسم يقع على مسافة </a:t>
            </a:r>
          </a:p>
          <a:p>
            <a:pPr marL="0" indent="0">
              <a:buNone/>
            </a:pPr>
            <a:r>
              <a:rPr lang="ar-SA" b="1" dirty="0" smtClean="0">
                <a:solidFill>
                  <a:srgbClr val="00B0F0"/>
                </a:solidFill>
              </a:rPr>
              <a:t>= ضعفي البعد البؤري</a:t>
            </a:r>
          </a:p>
          <a:p>
            <a:endParaRPr lang="ar-SA" b="1" dirty="0"/>
          </a:p>
          <a:p>
            <a:pPr marL="0" indent="0">
              <a:buNone/>
            </a:pPr>
            <a:r>
              <a:rPr lang="ar-SA" b="1" dirty="0" smtClean="0"/>
              <a:t> حقيقية ومقلوبة </a:t>
            </a:r>
          </a:p>
          <a:p>
            <a:pPr marL="0" indent="0">
              <a:buNone/>
            </a:pPr>
            <a:r>
              <a:rPr lang="ar-SA" b="1" dirty="0" smtClean="0"/>
              <a:t> مساوية للجسم</a:t>
            </a:r>
            <a:endParaRPr lang="ar-SA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9" r="57610" b="35882"/>
          <a:stretch/>
        </p:blipFill>
        <p:spPr bwMode="auto">
          <a:xfrm>
            <a:off x="155962" y="2132856"/>
            <a:ext cx="455187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251520" y="2708920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613065" y="3424354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48853" y="3773138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27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56176" y="274638"/>
            <a:ext cx="2530624" cy="1143000"/>
          </a:xfrm>
          <a:solidFill>
            <a:srgbClr val="00FFFF"/>
          </a:solidFill>
        </p:spPr>
        <p:txBody>
          <a:bodyPr/>
          <a:lstStyle/>
          <a:p>
            <a:pPr algn="r"/>
            <a:r>
              <a:rPr lang="ar-SA" dirty="0" smtClean="0"/>
              <a:t>الحالة الثالثة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SA" sz="3600" b="1" dirty="0" smtClean="0"/>
              <a:t>موقع الجسم</a:t>
            </a:r>
          </a:p>
          <a:p>
            <a:pPr marL="0" indent="0">
              <a:buNone/>
            </a:pPr>
            <a:r>
              <a:rPr lang="ar-SA" sz="3600" b="1" dirty="0" smtClean="0"/>
              <a:t>بين البؤرة </a:t>
            </a:r>
          </a:p>
          <a:p>
            <a:pPr marL="0" indent="0">
              <a:buNone/>
            </a:pPr>
            <a:r>
              <a:rPr lang="ar-SA" sz="3600" b="1" dirty="0" smtClean="0"/>
              <a:t> و ضعفي البعد البؤري</a:t>
            </a:r>
          </a:p>
          <a:p>
            <a:pPr marL="0" indent="0">
              <a:buNone/>
            </a:pPr>
            <a:endParaRPr lang="ar-SA" sz="3600" b="1" dirty="0" smtClean="0"/>
          </a:p>
          <a:p>
            <a:pPr marL="0" indent="0">
              <a:buNone/>
            </a:pPr>
            <a:r>
              <a:rPr lang="ar-SA" sz="3600" b="1" dirty="0" smtClean="0">
                <a:solidFill>
                  <a:srgbClr val="FF00FF"/>
                </a:solidFill>
              </a:rPr>
              <a:t>حقيقية  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rgbClr val="FF00FF"/>
                </a:solidFill>
              </a:rPr>
              <a:t>ومقلوبة </a:t>
            </a:r>
          </a:p>
          <a:p>
            <a:pPr marL="0" indent="0">
              <a:buNone/>
            </a:pPr>
            <a:r>
              <a:rPr lang="ar-SA" sz="3600" b="1" dirty="0" smtClean="0">
                <a:solidFill>
                  <a:srgbClr val="FF00FF"/>
                </a:solidFill>
              </a:rPr>
              <a:t>أكبر من الجسم</a:t>
            </a:r>
            <a:endParaRPr lang="ar-SA" sz="3600" b="1" dirty="0">
              <a:solidFill>
                <a:srgbClr val="FF00FF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392488" cy="331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3252918" y="3187149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51520" y="2708920"/>
            <a:ext cx="2520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ي</a:t>
            </a: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5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12160" y="274638"/>
            <a:ext cx="2674640" cy="1143000"/>
          </a:xfrm>
          <a:solidFill>
            <a:srgbClr val="00FFFF"/>
          </a:solidFill>
        </p:spPr>
        <p:txBody>
          <a:bodyPr/>
          <a:lstStyle/>
          <a:p>
            <a:pPr algn="r"/>
            <a:r>
              <a:rPr lang="ar-SA" dirty="0" smtClean="0"/>
              <a:t>الحالة الرابعة</a:t>
            </a:r>
            <a:endParaRPr lang="ar-SA" dirty="0"/>
          </a:p>
        </p:txBody>
      </p:sp>
      <p:pic>
        <p:nvPicPr>
          <p:cNvPr id="16386" name="Picture 2" descr="http://t1.gstatic.com/images?q=tbn:ANd9GcQrIQhUqJCu6_F1Cb32QX0nM_aWHWjQSi4zXTW9r-ri_R-Ufxz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4608512" cy="288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4824028" y="1484784"/>
            <a:ext cx="4032448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كيف تكون العدسة المحدبة صورة  خيالية ؟</a:t>
            </a:r>
          </a:p>
          <a:p>
            <a:r>
              <a:rPr lang="ar-SA" sz="3600" b="1" dirty="0" smtClean="0"/>
              <a:t> </a:t>
            </a:r>
          </a:p>
          <a:p>
            <a:r>
              <a:rPr lang="ar-SA" sz="3600" b="1" dirty="0" smtClean="0">
                <a:solidFill>
                  <a:srgbClr val="FF0066"/>
                </a:solidFill>
              </a:rPr>
              <a:t>موقع الجسم </a:t>
            </a:r>
          </a:p>
          <a:p>
            <a:r>
              <a:rPr lang="ar-SA" sz="3600" b="1" dirty="0" smtClean="0">
                <a:solidFill>
                  <a:srgbClr val="FF0066"/>
                </a:solidFill>
              </a:rPr>
              <a:t>بين  العدسة و البؤرة </a:t>
            </a:r>
            <a:endParaRPr lang="ar-SA" sz="3600" b="1" dirty="0">
              <a:solidFill>
                <a:srgbClr val="FF0066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932040" y="4396396"/>
            <a:ext cx="381642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صفات الصورة</a:t>
            </a:r>
          </a:p>
          <a:p>
            <a:r>
              <a:rPr lang="ar-SA" sz="3200" b="1" dirty="0" smtClean="0"/>
              <a:t>معتدلة</a:t>
            </a:r>
          </a:p>
          <a:p>
            <a:r>
              <a:rPr lang="ar-SA" sz="3200" b="1" dirty="0" smtClean="0"/>
              <a:t>خيالية</a:t>
            </a:r>
          </a:p>
          <a:p>
            <a:r>
              <a:rPr lang="ar-SA" sz="3200" b="1" dirty="0" smtClean="0"/>
              <a:t>مكبرة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427474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ربع نص 5"/>
          <p:cNvSpPr txBox="1"/>
          <p:nvPr/>
        </p:nvSpPr>
        <p:spPr>
          <a:xfrm>
            <a:off x="2627085" y="235967"/>
            <a:ext cx="6264696" cy="769441"/>
          </a:xfrm>
          <a:prstGeom prst="rect">
            <a:avLst/>
          </a:prstGeom>
          <a:solidFill>
            <a:srgbClr val="00FF00"/>
          </a:solidFill>
        </p:spPr>
        <p:txBody>
          <a:bodyPr wrap="square" rtlCol="1">
            <a:spAutoFit/>
          </a:bodyPr>
          <a:lstStyle/>
          <a:p>
            <a:r>
              <a:rPr lang="ar-SA" sz="4400" b="1" dirty="0" smtClean="0"/>
              <a:t>1- العدسات المقعرة</a:t>
            </a:r>
            <a:endParaRPr lang="ar-SA" sz="4400" b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6" t="39633" r="46705" b="25843"/>
          <a:stretch/>
        </p:blipFill>
        <p:spPr bwMode="auto">
          <a:xfrm>
            <a:off x="246742" y="2670629"/>
            <a:ext cx="4760687" cy="252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2915816" y="4149080"/>
            <a:ext cx="2516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ث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652120" y="2994918"/>
            <a:ext cx="30963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rgbClr val="FF0066"/>
                </a:solidFill>
              </a:rPr>
              <a:t>الأشعة تخرج من العدسة متباعدة </a:t>
            </a:r>
          </a:p>
          <a:p>
            <a:r>
              <a:rPr lang="ar-SA" sz="3600" b="1" dirty="0" smtClean="0">
                <a:solidFill>
                  <a:srgbClr val="FF0066"/>
                </a:solidFill>
              </a:rPr>
              <a:t>فما نوع الصورة التي تكونها ؟</a:t>
            </a:r>
            <a:endParaRPr lang="ar-SA" sz="3600" b="1" dirty="0">
              <a:solidFill>
                <a:srgbClr val="FF0066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347864" y="5661248"/>
            <a:ext cx="54770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خيالية    معتدلة  وأصغر من الجسم </a:t>
            </a:r>
            <a:endParaRPr lang="ar-SA" sz="3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105000" y="2280842"/>
            <a:ext cx="57198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موقع الجسم امام العدسة في أي موضع </a:t>
            </a:r>
            <a:endParaRPr lang="ar-SA" sz="3200" b="1" dirty="0"/>
          </a:p>
        </p:txBody>
      </p:sp>
      <p:sp>
        <p:nvSpPr>
          <p:cNvPr id="10" name="مستطيل 9"/>
          <p:cNvSpPr/>
          <p:nvPr/>
        </p:nvSpPr>
        <p:spPr>
          <a:xfrm>
            <a:off x="3033069" y="1552435"/>
            <a:ext cx="5849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/>
              <a:t>العدسة المقعرة   تفرق الأشعة كلها </a:t>
            </a:r>
          </a:p>
        </p:txBody>
      </p:sp>
    </p:spTree>
    <p:extLst>
      <p:ext uri="{BB962C8B-B14F-4D97-AF65-F5344CB8AC3E}">
        <p14:creationId xmlns:p14="http://schemas.microsoft.com/office/powerpoint/2010/main" val="359112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411760" y="1844824"/>
            <a:ext cx="30243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  <a:p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2381041" y="908720"/>
            <a:ext cx="5224507" cy="707886"/>
          </a:xfrm>
          <a:prstGeom prst="rect">
            <a:avLst/>
          </a:prstGeom>
          <a:solidFill>
            <a:srgbClr val="00FFFF"/>
          </a:solidFill>
        </p:spPr>
        <p:txBody>
          <a:bodyPr wrap="none">
            <a:spAutoFit/>
          </a:bodyPr>
          <a:lstStyle/>
          <a:p>
            <a:r>
              <a:rPr lang="ar-SA" sz="4000" b="1" dirty="0" smtClean="0"/>
              <a:t>ماهي عيوب العدسات الكروية؟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5652120" y="2520045"/>
            <a:ext cx="2621230" cy="646331"/>
          </a:xfrm>
          <a:prstGeom prst="rect">
            <a:avLst/>
          </a:prstGeom>
          <a:solidFill>
            <a:srgbClr val="FF0066"/>
          </a:solidFill>
        </p:spPr>
        <p:txBody>
          <a:bodyPr wrap="none">
            <a:spAutoFit/>
          </a:bodyPr>
          <a:lstStyle/>
          <a:p>
            <a:r>
              <a:rPr lang="ar-SA" sz="3600" b="1" dirty="0" smtClean="0"/>
              <a:t>الزوغان الكروي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259632" y="2491155"/>
            <a:ext cx="2959465" cy="769441"/>
          </a:xfrm>
          <a:prstGeom prst="rect">
            <a:avLst/>
          </a:prstGeom>
          <a:solidFill>
            <a:srgbClr val="FF0066"/>
          </a:solidFill>
        </p:spPr>
        <p:txBody>
          <a:bodyPr wrap="none">
            <a:spAutoFit/>
          </a:bodyPr>
          <a:lstStyle/>
          <a:p>
            <a:r>
              <a:rPr lang="ar-SA" sz="4400" b="1" dirty="0" smtClean="0"/>
              <a:t>الزوغان اللوني</a:t>
            </a:r>
          </a:p>
        </p:txBody>
      </p:sp>
    </p:spTree>
    <p:extLst>
      <p:ext uri="{BB962C8B-B14F-4D97-AF65-F5344CB8AC3E}">
        <p14:creationId xmlns:p14="http://schemas.microsoft.com/office/powerpoint/2010/main" val="118586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" t="34426" r="74999" b="42623"/>
          <a:stretch/>
        </p:blipFill>
        <p:spPr bwMode="auto">
          <a:xfrm>
            <a:off x="243338" y="4511723"/>
            <a:ext cx="3960440" cy="221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683568" y="2019238"/>
            <a:ext cx="80823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/>
              <a:t>مجموعة </a:t>
            </a:r>
            <a:r>
              <a:rPr lang="ar-SA" sz="2800" b="1" dirty="0"/>
              <a:t>الأشعة القريبة من المحور تجمعت بعد انكسارها في العدسة في النقـطـة (ب أ</a:t>
            </a:r>
            <a:r>
              <a:rPr lang="ar-SA" sz="2800" b="1" dirty="0" smtClean="0"/>
              <a:t>)</a:t>
            </a:r>
          </a:p>
          <a:p>
            <a:endParaRPr lang="ar-SA" sz="2800" b="1" dirty="0"/>
          </a:p>
          <a:p>
            <a:r>
              <a:rPr lang="ar-SA" sz="2800" b="1" dirty="0" smtClean="0"/>
              <a:t>والأشعة </a:t>
            </a:r>
            <a:r>
              <a:rPr lang="ar-SA" sz="2800" b="1" dirty="0"/>
              <a:t>الساقطة عبر الأطراف تجمعت في النقطة (ب جـ</a:t>
            </a:r>
            <a:r>
              <a:rPr lang="ar-SA" sz="2800" b="1" dirty="0" smtClean="0"/>
              <a:t>)</a:t>
            </a:r>
          </a:p>
          <a:p>
            <a:endParaRPr lang="ar-SA" sz="2800" b="1" dirty="0"/>
          </a:p>
          <a:p>
            <a:endParaRPr lang="ar-SA" sz="2800" b="1" dirty="0"/>
          </a:p>
        </p:txBody>
      </p:sp>
      <p:sp>
        <p:nvSpPr>
          <p:cNvPr id="5" name="مستطيل 4"/>
          <p:cNvSpPr/>
          <p:nvPr/>
        </p:nvSpPr>
        <p:spPr>
          <a:xfrm>
            <a:off x="6012160" y="369530"/>
            <a:ext cx="2621230" cy="646331"/>
          </a:xfrm>
          <a:prstGeom prst="rect">
            <a:avLst/>
          </a:prstGeom>
          <a:solidFill>
            <a:srgbClr val="FF0066"/>
          </a:solidFill>
        </p:spPr>
        <p:txBody>
          <a:bodyPr wrap="none">
            <a:spAutoFit/>
          </a:bodyPr>
          <a:lstStyle/>
          <a:p>
            <a:r>
              <a:rPr lang="ar-SA" sz="3600" b="1" dirty="0" smtClean="0"/>
              <a:t>الزوغان الكروي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6347390" y="1258984"/>
            <a:ext cx="240107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r>
              <a:rPr lang="ar-SA" sz="3200" b="1" dirty="0" err="1" smtClean="0"/>
              <a:t>ماهو</a:t>
            </a:r>
            <a:r>
              <a:rPr lang="ar-SA" sz="3200" b="1" dirty="0" smtClean="0"/>
              <a:t> سببه ؟</a:t>
            </a:r>
            <a:endParaRPr lang="ar-SA" sz="32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6156176" y="5916199"/>
            <a:ext cx="259228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r>
              <a:rPr lang="ar-SA" sz="3600" b="1" dirty="0" err="1" smtClean="0"/>
              <a:t>ماهو</a:t>
            </a:r>
            <a:r>
              <a:rPr lang="ar-SA" sz="3600" b="1" dirty="0" smtClean="0"/>
              <a:t> علاجه؟</a:t>
            </a:r>
            <a:endParaRPr lang="ar-SA" sz="3600" b="1" dirty="0"/>
          </a:p>
        </p:txBody>
      </p:sp>
      <p:sp>
        <p:nvSpPr>
          <p:cNvPr id="8" name="مستطيل 7"/>
          <p:cNvSpPr/>
          <p:nvPr/>
        </p:nvSpPr>
        <p:spPr>
          <a:xfrm>
            <a:off x="4216896" y="4050986"/>
            <a:ext cx="45720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b="1" dirty="0" smtClean="0"/>
              <a:t> </a:t>
            </a:r>
            <a:r>
              <a:rPr lang="ar-SA" sz="3200" b="1" dirty="0" smtClean="0"/>
              <a:t>يسمى هذا العيب الزوغان الكروي، وسببه اتساع سطح العدسة.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392371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23988"/>
            <a:ext cx="533400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مربع نص 6"/>
          <p:cNvSpPr txBox="1"/>
          <p:nvPr/>
        </p:nvSpPr>
        <p:spPr>
          <a:xfrm>
            <a:off x="1403648" y="92075"/>
            <a:ext cx="684076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b="1" dirty="0" smtClean="0">
                <a:solidFill>
                  <a:srgbClr val="7030A0"/>
                </a:solidFill>
              </a:rPr>
              <a:t>العدسات المحدبة والمقعرة</a:t>
            </a:r>
            <a:endParaRPr lang="ar-SA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8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157197" y="260648"/>
            <a:ext cx="2959465" cy="769441"/>
          </a:xfrm>
          <a:prstGeom prst="rect">
            <a:avLst/>
          </a:prstGeom>
          <a:solidFill>
            <a:srgbClr val="FF0066"/>
          </a:solidFill>
        </p:spPr>
        <p:txBody>
          <a:bodyPr wrap="none">
            <a:spAutoFit/>
          </a:bodyPr>
          <a:lstStyle/>
          <a:p>
            <a:r>
              <a:rPr lang="ar-SA" sz="4400" b="1" dirty="0" smtClean="0"/>
              <a:t>الزوغان اللوني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539552" y="1700808"/>
            <a:ext cx="8424936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ظهور الجسم محاطا بالألوان بسبب انكسار الضوء فيها بزوايا  </a:t>
            </a:r>
            <a:r>
              <a:rPr lang="ar-SA" sz="3200" b="1" dirty="0" err="1" smtClean="0"/>
              <a:t>مختلفه</a:t>
            </a:r>
            <a:endParaRPr lang="ar-SA" sz="3200" b="1" dirty="0" smtClean="0"/>
          </a:p>
          <a:p>
            <a:endParaRPr lang="ar-SA" sz="3200" b="1" dirty="0"/>
          </a:p>
          <a:p>
            <a:r>
              <a:rPr lang="ar-SA" sz="3200" b="1" dirty="0" smtClean="0"/>
              <a:t>سببه : استخدام عدسة مفردة مثل المنشور </a:t>
            </a:r>
          </a:p>
          <a:p>
            <a:endParaRPr lang="ar-SA" sz="3200" b="1" dirty="0"/>
          </a:p>
          <a:p>
            <a:r>
              <a:rPr lang="ar-SA" sz="3200" b="1" dirty="0" smtClean="0"/>
              <a:t>علاجه :</a:t>
            </a:r>
          </a:p>
          <a:p>
            <a:r>
              <a:rPr lang="ar-SA" sz="3200" b="1" dirty="0" smtClean="0"/>
              <a:t>استخدام عدسات </a:t>
            </a:r>
            <a:r>
              <a:rPr lang="ar-SA" sz="3200" b="1" dirty="0" err="1" smtClean="0"/>
              <a:t>لالونية</a:t>
            </a:r>
            <a:r>
              <a:rPr lang="ar-SA" sz="3200" b="1" dirty="0" smtClean="0"/>
              <a:t> </a:t>
            </a:r>
            <a:endParaRPr lang="ar-SA" sz="3200" b="1" dirty="0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21088"/>
            <a:ext cx="2952328" cy="248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2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9" y="692696"/>
            <a:ext cx="6065837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4355976" y="836712"/>
            <a:ext cx="40831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solidFill>
                  <a:srgbClr val="00B050"/>
                </a:solidFill>
              </a:rPr>
              <a:t>ما هي أهمية العدسات ؟</a:t>
            </a:r>
            <a:endParaRPr lang="ar-SA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5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61" y="4534757"/>
            <a:ext cx="3024336" cy="200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807" y="764704"/>
            <a:ext cx="1884290" cy="263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01456"/>
            <a:ext cx="3419069" cy="227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http://www.hypergurl.com/blog/images/canon-len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34757"/>
            <a:ext cx="302564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22726"/>
            <a:ext cx="2808312" cy="344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1979712" y="332656"/>
            <a:ext cx="3528392" cy="646331"/>
          </a:xfrm>
          <a:prstGeom prst="rect">
            <a:avLst/>
          </a:prstGeom>
          <a:solidFill>
            <a:srgbClr val="00FFFF"/>
          </a:solidFill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استخدامات العدسات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594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" y="692696"/>
            <a:ext cx="4322868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4353588" y="980728"/>
            <a:ext cx="4064293" cy="49552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FF00FF"/>
                </a:solidFill>
              </a:rPr>
              <a:t>العدسة</a:t>
            </a:r>
          </a:p>
          <a:p>
            <a:endParaRPr lang="ar-SA" sz="4000" b="1" dirty="0"/>
          </a:p>
          <a:p>
            <a:r>
              <a:rPr lang="ar-SA" sz="4000" b="1" dirty="0" smtClean="0"/>
              <a:t>قطعة من مادة شفافة </a:t>
            </a:r>
          </a:p>
          <a:p>
            <a:r>
              <a:rPr lang="ar-SA" sz="3600" b="1" dirty="0" smtClean="0"/>
              <a:t>مثل الزجاج أو البلاستيك </a:t>
            </a:r>
          </a:p>
          <a:p>
            <a:r>
              <a:rPr lang="ar-SA" sz="4000" b="1" dirty="0" smtClean="0"/>
              <a:t>تستخدم في </a:t>
            </a:r>
          </a:p>
          <a:p>
            <a:r>
              <a:rPr lang="ar-SA" sz="4000" b="1" dirty="0" smtClean="0"/>
              <a:t>تجميع  الضوء أو تفريقه </a:t>
            </a:r>
          </a:p>
          <a:p>
            <a:r>
              <a:rPr lang="ar-SA" sz="4000" b="1" dirty="0" smtClean="0"/>
              <a:t>وتكوين الصور</a:t>
            </a:r>
            <a:endParaRPr lang="ar-SA" sz="4000" b="1" dirty="0"/>
          </a:p>
        </p:txBody>
      </p:sp>
    </p:spTree>
    <p:extLst>
      <p:ext uri="{BB962C8B-B14F-4D97-AF65-F5344CB8AC3E}">
        <p14:creationId xmlns:p14="http://schemas.microsoft.com/office/powerpoint/2010/main" val="117294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7571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4135873" y="2274837"/>
            <a:ext cx="4608512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00B0F0"/>
                </a:solidFill>
              </a:rPr>
              <a:t>ماذا  يحدث للضوء عندما يمر خلال العدسة</a:t>
            </a:r>
            <a:endParaRPr lang="ar-SA" sz="4800" b="1" dirty="0">
              <a:solidFill>
                <a:srgbClr val="00B0F0"/>
              </a:solidFill>
            </a:endParaRPr>
          </a:p>
        </p:txBody>
      </p:sp>
      <p:pic>
        <p:nvPicPr>
          <p:cNvPr id="7171" name="Picture 3" descr="C:\Users\A-D-C\Desktop\question-ma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0184"/>
            <a:ext cx="2311400" cy="356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19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9" y="692696"/>
            <a:ext cx="6065837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2915816" y="476672"/>
            <a:ext cx="56886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7200" b="1" dirty="0" smtClean="0">
                <a:solidFill>
                  <a:srgbClr val="00B0F0"/>
                </a:solidFill>
              </a:rPr>
              <a:t>أنواع  العدسات </a:t>
            </a:r>
            <a:endParaRPr lang="ar-SA" sz="7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72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رابط كسهم مستقيم 6"/>
          <p:cNvCxnSpPr/>
          <p:nvPr/>
        </p:nvCxnSpPr>
        <p:spPr>
          <a:xfrm>
            <a:off x="5292080" y="260648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3635896" y="251024"/>
            <a:ext cx="1639551" cy="616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5580112" y="883652"/>
            <a:ext cx="3240360" cy="461665"/>
          </a:xfrm>
          <a:prstGeom prst="rect">
            <a:avLst/>
          </a:prstGeom>
          <a:solidFill>
            <a:srgbClr val="00FFFF"/>
          </a:solidFill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عدسة محدبة ( المجمعة)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547664" y="975599"/>
            <a:ext cx="2808312" cy="461665"/>
          </a:xfrm>
          <a:prstGeom prst="rect">
            <a:avLst/>
          </a:prstGeom>
          <a:solidFill>
            <a:srgbClr val="00FFFF"/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عدسة مقعرة ( المفرقة)</a:t>
            </a:r>
            <a:endParaRPr lang="ar-SA" sz="24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699701" y="5805264"/>
            <a:ext cx="3095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أكثر سمكا عند الوسط  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7524" y="5735992"/>
            <a:ext cx="40684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أدق وأرق عند الوسط 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699701" y="3690427"/>
            <a:ext cx="324036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تعمل على تجميع الضوء</a:t>
            </a:r>
          </a:p>
          <a:p>
            <a:endParaRPr lang="ar-SA" sz="2400" b="1" dirty="0" smtClean="0"/>
          </a:p>
          <a:p>
            <a:r>
              <a:rPr lang="ar-SA" sz="2400" b="1" dirty="0" smtClean="0"/>
              <a:t>تنتج صورة حقيقية  وصورة  خيالية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153674" y="4391526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/>
              <a:t>تنتج صورة  خيالية فقط</a:t>
            </a:r>
            <a:endParaRPr lang="ar-SA" sz="2800" b="1" dirty="0"/>
          </a:p>
        </p:txBody>
      </p:sp>
      <p:sp>
        <p:nvSpPr>
          <p:cNvPr id="17" name="مستطيل 16"/>
          <p:cNvSpPr/>
          <p:nvPr/>
        </p:nvSpPr>
        <p:spPr>
          <a:xfrm>
            <a:off x="1474441" y="3638320"/>
            <a:ext cx="255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/>
              <a:t>تعمل على تفريق الضوء</a:t>
            </a:r>
          </a:p>
        </p:txBody>
      </p:sp>
      <p:pic>
        <p:nvPicPr>
          <p:cNvPr id="18" name="Picture 6" descr="http://orenmada.net/wp-content/uploads/2013/03/concave-le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3" b="16348"/>
          <a:stretch/>
        </p:blipFill>
        <p:spPr bwMode="auto">
          <a:xfrm>
            <a:off x="1331640" y="1772816"/>
            <a:ext cx="2844316" cy="160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www.shokabo.co.jp/sp_e/optical/labo/lens/lens_a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8" r="16919" b="16149"/>
          <a:stretch/>
        </p:blipFill>
        <p:spPr bwMode="auto">
          <a:xfrm>
            <a:off x="5877683" y="1628800"/>
            <a:ext cx="2884397" cy="157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19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436096" y="764704"/>
            <a:ext cx="349188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عللي</a:t>
            </a:r>
          </a:p>
          <a:p>
            <a:r>
              <a:rPr lang="ar-SA" sz="3200" b="1" dirty="0" smtClean="0"/>
              <a:t>تسمى العدسة المحدبة</a:t>
            </a:r>
          </a:p>
          <a:p>
            <a:r>
              <a:rPr lang="ar-SA" sz="3200" b="1" dirty="0" smtClean="0"/>
              <a:t>  العدسة المجمعة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39552" y="79962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 smtClean="0"/>
              <a:t>لأنها تعمل على كسر الأشعة الضوئية المتوازية  </a:t>
            </a:r>
            <a:r>
              <a:rPr lang="ar-SA" sz="3200" b="1" dirty="0" smtClean="0">
                <a:solidFill>
                  <a:srgbClr val="FF0000"/>
                </a:solidFill>
              </a:rPr>
              <a:t>بحيث تتجمع </a:t>
            </a:r>
            <a:r>
              <a:rPr lang="ar-SA" sz="3200" b="1" dirty="0" smtClean="0"/>
              <a:t>الأشعة المنكسرة في نقطة واحدة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084168" y="4175396"/>
            <a:ext cx="288691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تسمى العدسة المقعرة </a:t>
            </a:r>
          </a:p>
          <a:p>
            <a:r>
              <a:rPr lang="ar-SA" sz="3600" b="1" dirty="0" smtClean="0"/>
              <a:t>العدسة المفرقة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09103" y="4247968"/>
            <a:ext cx="54328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/>
              <a:t>لأنها تعمل على كسر أشعة الضوء  </a:t>
            </a:r>
          </a:p>
          <a:p>
            <a:r>
              <a:rPr lang="ar-SA" sz="3600" b="1" dirty="0" smtClean="0"/>
              <a:t>المتوازية </a:t>
            </a:r>
            <a:r>
              <a:rPr lang="ar-SA" sz="3600" b="1" dirty="0" smtClean="0">
                <a:solidFill>
                  <a:srgbClr val="FF0000"/>
                </a:solidFill>
              </a:rPr>
              <a:t>بحيث تتفرق 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26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327</Words>
  <Application>Microsoft Office PowerPoint</Application>
  <PresentationFormat>عرض على الشاشة (3:4)‏</PresentationFormat>
  <Paragraphs>103</Paragraphs>
  <Slides>20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الحالة الأولى</vt:lpstr>
      <vt:lpstr>الحالة الثانية</vt:lpstr>
      <vt:lpstr>الحالة الثالثة</vt:lpstr>
      <vt:lpstr>الحالة الرابعة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A-D-C</dc:creator>
  <cp:lastModifiedBy>A-D-C</cp:lastModifiedBy>
  <cp:revision>29</cp:revision>
  <dcterms:created xsi:type="dcterms:W3CDTF">2014-04-23T16:42:20Z</dcterms:created>
  <dcterms:modified xsi:type="dcterms:W3CDTF">2014-04-25T10:46:05Z</dcterms:modified>
</cp:coreProperties>
</file>