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6"/>
  </p:notesMasterIdLst>
  <p:sldIdLst>
    <p:sldId id="332" r:id="rId2"/>
    <p:sldId id="312" r:id="rId3"/>
    <p:sldId id="314" r:id="rId4"/>
    <p:sldId id="354" r:id="rId5"/>
    <p:sldId id="360" r:id="rId6"/>
    <p:sldId id="315" r:id="rId7"/>
    <p:sldId id="298" r:id="rId8"/>
    <p:sldId id="322" r:id="rId9"/>
    <p:sldId id="325" r:id="rId10"/>
    <p:sldId id="323" r:id="rId11"/>
    <p:sldId id="329" r:id="rId12"/>
    <p:sldId id="324" r:id="rId13"/>
    <p:sldId id="355" r:id="rId14"/>
    <p:sldId id="317" r:id="rId15"/>
    <p:sldId id="352" r:id="rId16"/>
    <p:sldId id="316" r:id="rId17"/>
    <p:sldId id="263" r:id="rId18"/>
    <p:sldId id="319" r:id="rId19"/>
    <p:sldId id="318" r:id="rId20"/>
    <p:sldId id="330" r:id="rId21"/>
    <p:sldId id="353" r:id="rId22"/>
    <p:sldId id="321" r:id="rId23"/>
    <p:sldId id="264" r:id="rId24"/>
    <p:sldId id="350" r:id="rId25"/>
    <p:sldId id="362" r:id="rId26"/>
    <p:sldId id="335" r:id="rId27"/>
    <p:sldId id="343" r:id="rId28"/>
    <p:sldId id="342" r:id="rId29"/>
    <p:sldId id="341" r:id="rId30"/>
    <p:sldId id="340" r:id="rId31"/>
    <p:sldId id="339" r:id="rId32"/>
    <p:sldId id="338" r:id="rId33"/>
    <p:sldId id="358" r:id="rId34"/>
    <p:sldId id="359" r:id="rId3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66FFFF"/>
    <a:srgbClr val="FFFFCC"/>
    <a:srgbClr val="FF66FF"/>
    <a:srgbClr val="CC0099"/>
    <a:srgbClr val="9933FF"/>
    <a:srgbClr val="D60093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11D0F19-F9B7-4482-B780-F5869A5387D3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9CFC365C-3EAA-4C27-B856-A5B40730D5C0}" type="slidenum">
              <a:rPr lang="ar-SA" smtClean="0"/>
              <a:pPr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42412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E5A3A-C0FD-4B09-BE93-D5F170941730}" type="datetimeFigureOut">
              <a:rPr lang="ar-SA" smtClean="0"/>
              <a:pPr/>
              <a:t>25/06/35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C4277-5B24-4217-91DD-3CB993B0AA8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wunderground.com/blog/Melagoo/comment.html?entrynum=18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www.google.com.sa/url?sa=i&amp;source=images&amp;cd=&amp;cad=rja&amp;docid=zEW6NQHbHXFr2M&amp;tbnid=We-oGouldE8PHM:&amp;ved=0CAgQjRwwAA&amp;url=http://forum.ylaa.com/t306274.html&amp;ei=39pqUc7ZNcS47Ab85YDwAw&amp;psig=AFQjCNFAatuE4cI1wft_5ExGXqDqS9gngg&amp;ust=1366043743944146" TargetMode="Externa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936" y="946"/>
            <a:ext cx="9142739" cy="6857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31181" y="1988840"/>
            <a:ext cx="85603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ar-SA" sz="6000" b="1" dirty="0" smtClean="0">
                <a:solidFill>
                  <a:schemeClr val="bg1"/>
                </a:solidFill>
              </a:rPr>
              <a:t>تفريق  </a:t>
            </a:r>
            <a:r>
              <a:rPr lang="ar-SA" sz="6000" b="1" dirty="0" err="1" smtClean="0">
                <a:solidFill>
                  <a:schemeClr val="bg1"/>
                </a:solidFill>
              </a:rPr>
              <a:t>أوتحليل</a:t>
            </a:r>
            <a:r>
              <a:rPr lang="ar-SA" sz="6000" b="1" dirty="0" smtClean="0">
                <a:solidFill>
                  <a:schemeClr val="bg1"/>
                </a:solidFill>
              </a:rPr>
              <a:t>  أو تشتت الضوء </a:t>
            </a:r>
            <a:endParaRPr lang="ar-SA" sz="6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86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755576" y="404664"/>
            <a:ext cx="81003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D60093"/>
                </a:solidFill>
              </a:rPr>
              <a:t>ينكسر ضوء الشمس الساقط على قطرات الماء  </a:t>
            </a:r>
            <a:endParaRPr lang="ar-SA" sz="3600" b="1" dirty="0">
              <a:solidFill>
                <a:srgbClr val="D60093"/>
              </a:solidFill>
            </a:endParaRPr>
          </a:p>
          <a:p>
            <a:endParaRPr lang="ar-SA" sz="3600" b="1" dirty="0" smtClean="0"/>
          </a:p>
          <a:p>
            <a:r>
              <a:rPr lang="ar-SA" sz="3600" b="1" dirty="0" smtClean="0">
                <a:solidFill>
                  <a:srgbClr val="0070C0"/>
                </a:solidFill>
              </a:rPr>
              <a:t>هل تنكسر كل الألوان بنفس الزاوية؟</a:t>
            </a:r>
          </a:p>
          <a:p>
            <a:endParaRPr lang="ar-SA" sz="3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</a:rPr>
              <a:t>لا  ينكسر كل لون بزاوية </a:t>
            </a:r>
            <a:r>
              <a:rPr lang="ar-SA" sz="3600" b="1" dirty="0" err="1" smtClean="0">
                <a:solidFill>
                  <a:schemeClr val="accent3">
                    <a:lumMod val="75000"/>
                  </a:schemeClr>
                </a:solidFill>
              </a:rPr>
              <a:t>مختلفه</a:t>
            </a:r>
            <a:r>
              <a:rPr lang="ar-SA" sz="3600" b="1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endParaRPr lang="en-US" sz="36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46726" y="3322147"/>
            <a:ext cx="56876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CC0099"/>
                </a:solidFill>
              </a:rPr>
              <a:t>ما الذي يحدث  للضوء على السطح الخلفي للقطرة ؟</a:t>
            </a:r>
          </a:p>
          <a:p>
            <a:endParaRPr lang="en-US" sz="3600" b="1" dirty="0" smtClean="0"/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2" cstate="print"/>
          <a:srcRect l="61423" t="41953" r="11178" b="13751"/>
          <a:stretch>
            <a:fillRect/>
          </a:stretch>
        </p:blipFill>
        <p:spPr bwMode="auto">
          <a:xfrm>
            <a:off x="50866" y="2348880"/>
            <a:ext cx="3253049" cy="2956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مستطيل 1"/>
          <p:cNvSpPr/>
          <p:nvPr/>
        </p:nvSpPr>
        <p:spPr>
          <a:xfrm>
            <a:off x="3907948" y="4649198"/>
            <a:ext cx="50161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0070C0"/>
                </a:solidFill>
              </a:rPr>
              <a:t>يحدث انعكاس </a:t>
            </a:r>
            <a:r>
              <a:rPr lang="ar-SA" sz="3200" b="1" dirty="0" smtClean="0">
                <a:solidFill>
                  <a:srgbClr val="0070C0"/>
                </a:solidFill>
              </a:rPr>
              <a:t>داخلي لبعض الضوء  </a:t>
            </a:r>
            <a:endParaRPr lang="ar-SA" sz="3200" b="1" dirty="0">
              <a:solidFill>
                <a:srgbClr val="0070C0"/>
              </a:solidFill>
            </a:endParaRPr>
          </a:p>
        </p:txBody>
      </p:sp>
      <p:sp>
        <p:nvSpPr>
          <p:cNvPr id="3" name="مستطيل 2"/>
          <p:cNvSpPr/>
          <p:nvPr/>
        </p:nvSpPr>
        <p:spPr>
          <a:xfrm>
            <a:off x="3275033" y="5445224"/>
            <a:ext cx="5663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D60093"/>
                </a:solidFill>
              </a:rPr>
              <a:t>ماذا يحدث عند خروج الضوء من القطرة؟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615337" y="6036137"/>
            <a:ext cx="49503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>
                <a:solidFill>
                  <a:srgbClr val="00B050"/>
                </a:solidFill>
              </a:rPr>
              <a:t>يحدث له انكسار مره أخرى ويتفرق.</a:t>
            </a:r>
          </a:p>
        </p:txBody>
      </p:sp>
    </p:spTree>
    <p:extLst>
      <p:ext uri="{BB962C8B-B14F-4D97-AF65-F5344CB8AC3E}">
        <p14:creationId xmlns:p14="http://schemas.microsoft.com/office/powerpoint/2010/main" val="30910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5508103" y="1700808"/>
            <a:ext cx="34325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 smtClean="0">
                <a:solidFill>
                  <a:srgbClr val="CC0099"/>
                </a:solidFill>
              </a:rPr>
              <a:t> </a:t>
            </a:r>
            <a:r>
              <a:rPr lang="ar-SA" sz="3600" b="1" dirty="0">
                <a:solidFill>
                  <a:srgbClr val="CC0099"/>
                </a:solidFill>
              </a:rPr>
              <a:t>ينبعث الضوء المنعكس والمنكسر  في قطرات المطر  الساقطة </a:t>
            </a:r>
            <a:endParaRPr lang="ar-SA" sz="3600" b="1" dirty="0" smtClean="0">
              <a:solidFill>
                <a:srgbClr val="CC0099"/>
              </a:solidFill>
            </a:endParaRPr>
          </a:p>
          <a:p>
            <a:endParaRPr lang="ar-SA" sz="3600" b="1" dirty="0">
              <a:solidFill>
                <a:srgbClr val="CC0099"/>
              </a:solidFill>
            </a:endParaRPr>
          </a:p>
          <a:p>
            <a:r>
              <a:rPr lang="ar-SA" sz="3600" b="1" dirty="0" smtClean="0">
                <a:solidFill>
                  <a:srgbClr val="CC0099"/>
                </a:solidFill>
              </a:rPr>
              <a:t>بزوايا  </a:t>
            </a:r>
            <a:r>
              <a:rPr lang="ar-SA" sz="3600" b="1" dirty="0">
                <a:solidFill>
                  <a:srgbClr val="CC0099"/>
                </a:solidFill>
              </a:rPr>
              <a:t>مختلفة</a:t>
            </a: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61423" t="41953" r="11178" b="13751"/>
          <a:stretch>
            <a:fillRect/>
          </a:stretch>
        </p:blipFill>
        <p:spPr bwMode="auto">
          <a:xfrm>
            <a:off x="35290" y="1556792"/>
            <a:ext cx="5466187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5695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580112" y="2492896"/>
            <a:ext cx="3117032" cy="1143000"/>
          </a:xfrm>
        </p:spPr>
        <p:txBody>
          <a:bodyPr>
            <a:normAutofit fontScale="90000"/>
          </a:bodyPr>
          <a:lstStyle/>
          <a:p>
            <a:r>
              <a:rPr lang="ar-SA" b="1" dirty="0" smtClean="0">
                <a:solidFill>
                  <a:srgbClr val="FF0066"/>
                </a:solidFill>
              </a:rPr>
              <a:t>كيف يكون وضع عين </a:t>
            </a:r>
            <a:r>
              <a:rPr lang="ar-SA" b="1" dirty="0">
                <a:solidFill>
                  <a:srgbClr val="FF0066"/>
                </a:solidFill>
              </a:rPr>
              <a:t>المراقب </a:t>
            </a:r>
            <a:r>
              <a:rPr lang="ar-SA" b="1" dirty="0" smtClean="0">
                <a:solidFill>
                  <a:srgbClr val="FF0066"/>
                </a:solidFill>
              </a:rPr>
              <a:t>؟</a:t>
            </a:r>
            <a:br>
              <a:rPr lang="ar-SA" b="1" dirty="0" smtClean="0">
                <a:solidFill>
                  <a:srgbClr val="FF0066"/>
                </a:solidFill>
              </a:rPr>
            </a:br>
            <a:r>
              <a:rPr lang="ar-SA" b="1" dirty="0">
                <a:solidFill>
                  <a:srgbClr val="FF0066"/>
                </a:solidFill>
              </a:rPr>
              <a:t/>
            </a:r>
            <a:br>
              <a:rPr lang="ar-SA" b="1" dirty="0">
                <a:solidFill>
                  <a:srgbClr val="FF0066"/>
                </a:solidFill>
              </a:rPr>
            </a:br>
            <a:endParaRPr lang="ar-SA" dirty="0">
              <a:solidFill>
                <a:srgbClr val="9933FF"/>
              </a:solidFill>
            </a:endParaRPr>
          </a:p>
        </p:txBody>
      </p:sp>
      <p:pic>
        <p:nvPicPr>
          <p:cNvPr id="4" name="Picture 2" descr="http://www.eo.ucar.edu/rainbows/rnbw4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5214325" cy="391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4139952" y="357301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4800" b="1" dirty="0">
                <a:solidFill>
                  <a:srgbClr val="9933FF"/>
                </a:solidFill>
              </a:rPr>
              <a:t>تكون في </a:t>
            </a:r>
            <a:endParaRPr lang="ar-SA" sz="4800" b="1" dirty="0" smtClean="0">
              <a:solidFill>
                <a:srgbClr val="9933FF"/>
              </a:solidFill>
            </a:endParaRPr>
          </a:p>
          <a:p>
            <a:r>
              <a:rPr lang="ar-SA" sz="4800" b="1" dirty="0" smtClean="0">
                <a:solidFill>
                  <a:srgbClr val="9933FF"/>
                </a:solidFill>
              </a:rPr>
              <a:t>اتجاه معاكس</a:t>
            </a:r>
          </a:p>
          <a:p>
            <a:r>
              <a:rPr lang="ar-SA" sz="4800" b="1" dirty="0" smtClean="0">
                <a:solidFill>
                  <a:srgbClr val="9933FF"/>
                </a:solidFill>
              </a:rPr>
              <a:t> </a:t>
            </a:r>
            <a:r>
              <a:rPr lang="ar-SA" sz="4800" b="1" dirty="0">
                <a:solidFill>
                  <a:srgbClr val="9933FF"/>
                </a:solidFill>
              </a:rPr>
              <a:t>لاتجاه الشمس</a:t>
            </a:r>
            <a:br>
              <a:rPr lang="ar-SA" sz="4800" b="1" dirty="0">
                <a:solidFill>
                  <a:srgbClr val="9933FF"/>
                </a:solidFill>
              </a:rPr>
            </a:br>
            <a:endParaRPr lang="ar-SA" sz="4800" b="1" dirty="0"/>
          </a:p>
        </p:txBody>
      </p:sp>
    </p:spTree>
    <p:extLst>
      <p:ext uri="{BB962C8B-B14F-4D97-AF65-F5344CB8AC3E}">
        <p14:creationId xmlns:p14="http://schemas.microsoft.com/office/powerpoint/2010/main" val="406922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عنصر نائب للمحتوى 2"/>
              <p:cNvSpPr>
                <a:spLocks noGrp="1"/>
              </p:cNvSpPr>
              <p:nvPr>
                <p:ph idx="1"/>
              </p:nvPr>
            </p:nvSpPr>
            <p:spPr>
              <a:xfrm>
                <a:off x="755487" y="548680"/>
                <a:ext cx="8229600" cy="4525963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ar-SA" sz="4000" b="1" dirty="0" smtClean="0"/>
                  <a:t>تصنع القطرات التي تعكس </a:t>
                </a:r>
                <a:r>
                  <a:rPr lang="ar-SA" sz="4000" b="1" dirty="0" smtClean="0">
                    <a:solidFill>
                      <a:srgbClr val="FF0000"/>
                    </a:solidFill>
                  </a:rPr>
                  <a:t>الضوء الأحمر</a:t>
                </a:r>
              </a:p>
              <a:p>
                <a:pPr marL="0" indent="0">
                  <a:buNone/>
                </a:pPr>
                <a:r>
                  <a:rPr lang="ar-SA" sz="4000" b="1" dirty="0" smtClean="0"/>
                  <a:t>زاوية         بالنسبة لأشعة الشمس</a:t>
                </a:r>
              </a:p>
              <a:p>
                <a:pPr marL="0" indent="0">
                  <a:buNone/>
                </a:pPr>
                <a:endParaRPr lang="ar-SA" sz="4000" b="1" dirty="0" smtClean="0"/>
              </a:p>
              <a:p>
                <a:pPr marL="0" indent="0">
                  <a:buNone/>
                </a:pPr>
                <a:r>
                  <a:rPr lang="ar-SA" sz="4000" b="1" dirty="0" smtClean="0"/>
                  <a:t>في حين تصنع القطرات</a:t>
                </a:r>
              </a:p>
              <a:p>
                <a:pPr marL="0" indent="0">
                  <a:buNone/>
                </a:pPr>
                <a:r>
                  <a:rPr lang="ar-SA" sz="4000" b="1" dirty="0" smtClean="0"/>
                  <a:t> التي تعكس </a:t>
                </a:r>
                <a:r>
                  <a:rPr lang="ar-SA" sz="4000" b="1" dirty="0" smtClean="0">
                    <a:solidFill>
                      <a:srgbClr val="0070C0"/>
                    </a:solidFill>
                  </a:rPr>
                  <a:t>الضوء الأزرق </a:t>
                </a:r>
              </a:p>
              <a:p>
                <a:pPr marL="0" indent="0">
                  <a:buNone/>
                </a:pPr>
                <a:r>
                  <a:rPr lang="ar-SA" sz="4000" b="1" dirty="0" smtClean="0"/>
                  <a:t>زاوية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ar-SA" sz="4000" b="1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ar-SA" sz="4000" b="1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𝟒𝟎</m:t>
                        </m:r>
                      </m:e>
                      <m:sup>
                        <m:r>
                          <a:rPr lang="ar-SA" sz="4000" b="1" i="1" smtClean="0">
                            <a:latin typeface="Cambria Math"/>
                            <a:ea typeface="Cambria Math"/>
                          </a:rPr>
                          <m:t>°</m:t>
                        </m:r>
                      </m:sup>
                    </m:sSup>
                  </m:oMath>
                </a14:m>
                <a:endParaRPr lang="ar-SA" sz="4000" b="1" dirty="0"/>
              </a:p>
            </p:txBody>
          </p:sp>
        </mc:Choice>
        <mc:Fallback xmlns="">
          <p:sp>
            <p:nvSpPr>
              <p:cNvPr id="3" name="عنصر نائب للمحتوى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55487" y="548680"/>
                <a:ext cx="8229600" cy="4525963"/>
              </a:xfrm>
              <a:blipFill rotWithShape="1">
                <a:blip r:embed="rId2"/>
                <a:stretch>
                  <a:fillRect t="-2426" r="-2593" b="-2561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6147" r="25000" b="57738"/>
          <a:stretch/>
        </p:blipFill>
        <p:spPr bwMode="auto">
          <a:xfrm>
            <a:off x="0" y="2348880"/>
            <a:ext cx="3563888" cy="4086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مستطيل 4"/>
              <p:cNvSpPr/>
              <p:nvPr/>
            </p:nvSpPr>
            <p:spPr>
              <a:xfrm>
                <a:off x="6856106" y="1196752"/>
                <a:ext cx="1151726" cy="72180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ar-SA" sz="4000" b="1" i="1">
                            <a:latin typeface="Cambria Math"/>
                          </a:rPr>
                        </m:ctrlPr>
                      </m:sSupPr>
                      <m:e>
                        <m:r>
                          <a:rPr lang="ar-SA" sz="40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𝟒𝟐</m:t>
                        </m:r>
                      </m:e>
                      <m:sup>
                        <m:r>
                          <a:rPr lang="ar-SA" sz="4000" b="1" i="1">
                            <a:latin typeface="Cambria Math"/>
                            <a:ea typeface="Cambria Math"/>
                          </a:rPr>
                          <m:t>°</m:t>
                        </m:r>
                      </m:sup>
                    </m:sSup>
                  </m:oMath>
                </a14:m>
                <a:r>
                  <a:rPr lang="ar-SA" b="1" dirty="0" smtClean="0"/>
                  <a:t>   </a:t>
                </a:r>
                <a:endParaRPr lang="ar-SA" dirty="0"/>
              </a:p>
            </p:txBody>
          </p:sp>
        </mc:Choice>
        <mc:Fallback xmlns="">
          <p:sp>
            <p:nvSpPr>
              <p:cNvPr id="5" name="مستطيل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6106" y="1196752"/>
                <a:ext cx="1151726" cy="721801"/>
              </a:xfrm>
              <a:prstGeom prst="rect">
                <a:avLst/>
              </a:prstGeom>
              <a:blipFill rotWithShape="1">
                <a:blip r:embed="rId4"/>
                <a:stretch>
                  <a:fillRect l="-3704" b="-4202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0041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1013319" y="447303"/>
            <a:ext cx="7802578" cy="34163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2400" dirty="0"/>
          </a:p>
          <a:p>
            <a:r>
              <a:rPr lang="ar-SA" sz="3200" b="1" dirty="0" smtClean="0"/>
              <a:t> هناك قيمة عظمى حادة للشدة  </a:t>
            </a:r>
          </a:p>
          <a:p>
            <a:r>
              <a:rPr lang="ar-SA" sz="3200" b="1" dirty="0" smtClean="0"/>
              <a:t>عند  الزاوية        للضوء الأحمر </a:t>
            </a:r>
          </a:p>
          <a:p>
            <a:endParaRPr lang="ar-SA" sz="3200" b="1" dirty="0" smtClean="0"/>
          </a:p>
          <a:p>
            <a:r>
              <a:rPr lang="ar-SA" sz="3200" b="1" dirty="0" smtClean="0"/>
              <a:t>وقيمة عظمى حادة للشدة </a:t>
            </a:r>
          </a:p>
          <a:p>
            <a:r>
              <a:rPr lang="ar-SA" sz="3200" b="1" dirty="0" smtClean="0"/>
              <a:t>عند الزاوية          للضوء الأزرق</a:t>
            </a:r>
          </a:p>
          <a:p>
            <a:endParaRPr lang="ar-SA" sz="3200" b="1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مستطيل 7"/>
              <p:cNvSpPr/>
              <p:nvPr/>
            </p:nvSpPr>
            <p:spPr>
              <a:xfrm>
                <a:off x="6084168" y="1340768"/>
                <a:ext cx="918265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ar-SA" sz="3200" b="1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ar-SA" sz="3200" b="1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𝟒𝟐</m:t>
                        </m:r>
                      </m:e>
                      <m:sup>
                        <m:r>
                          <a:rPr lang="ar-SA" sz="3200" b="1" i="1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</a:rPr>
                          <m:t>°</m:t>
                        </m:r>
                      </m:sup>
                    </m:sSup>
                  </m:oMath>
                </a14:m>
                <a:r>
                  <a:rPr lang="ar-SA" sz="3200" b="1" dirty="0">
                    <a:solidFill>
                      <a:srgbClr val="FF0000"/>
                    </a:solidFill>
                  </a:rPr>
                  <a:t> </a:t>
                </a:r>
                <a:endParaRPr lang="ar-SA" sz="32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" name="مستطيل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1340768"/>
                <a:ext cx="918265" cy="595932"/>
              </a:xfrm>
              <a:prstGeom prst="rect">
                <a:avLst/>
              </a:prstGeom>
              <a:blipFill rotWithShape="1">
                <a:blip r:embed="rId2"/>
                <a:stretch>
                  <a:fillRect l="-15232" t="-11224" b="-32653"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مستطيل 6"/>
              <p:cNvSpPr/>
              <p:nvPr/>
            </p:nvSpPr>
            <p:spPr>
              <a:xfrm>
                <a:off x="6084169" y="2700641"/>
                <a:ext cx="918264" cy="595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ar-SA" sz="32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ar-SA" sz="32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𝟒𝟎</m:t>
                          </m:r>
                        </m:e>
                        <m:sup>
                          <m:r>
                            <a:rPr lang="ar-SA" sz="3200" b="1" i="1">
                              <a:solidFill>
                                <a:srgbClr val="0070C0"/>
                              </a:solidFill>
                              <a:latin typeface="Cambria Math"/>
                              <a:ea typeface="Cambria Math"/>
                            </a:rPr>
                            <m:t>°</m:t>
                          </m:r>
                        </m:sup>
                      </m:sSup>
                    </m:oMath>
                  </m:oMathPara>
                </a14:m>
                <a:endParaRPr lang="ar-SA" sz="32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7" name="مستطيل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9" y="2700641"/>
                <a:ext cx="918264" cy="5959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ar-SA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9509" r="25000" b="62943"/>
          <a:stretch/>
        </p:blipFill>
        <p:spPr bwMode="auto">
          <a:xfrm>
            <a:off x="-25513" y="2368748"/>
            <a:ext cx="3896900" cy="340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مستطيل 8"/>
          <p:cNvSpPr/>
          <p:nvPr/>
        </p:nvSpPr>
        <p:spPr>
          <a:xfrm>
            <a:off x="3871387" y="5453826"/>
            <a:ext cx="49952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>
                <a:solidFill>
                  <a:srgbClr val="FF0066"/>
                </a:solidFill>
              </a:rPr>
              <a:t>لذلك يمكن رؤية قوس المطر </a:t>
            </a:r>
          </a:p>
        </p:txBody>
      </p:sp>
    </p:spTree>
    <p:extLst>
      <p:ext uri="{BB962C8B-B14F-4D97-AF65-F5344CB8AC3E}">
        <p14:creationId xmlns:p14="http://schemas.microsoft.com/office/powerpoint/2010/main" val="308267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9218" name="Picture 2" descr="http://www.pilgrimshospices.org/wp-content/uploads/artworks-000050032335-le33za-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1403648" y="4365104"/>
            <a:ext cx="57070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b="1" dirty="0">
                <a:solidFill>
                  <a:srgbClr val="FF0066"/>
                </a:solidFill>
              </a:rPr>
              <a:t>إضاءة    قوس المطر </a:t>
            </a:r>
          </a:p>
        </p:txBody>
      </p:sp>
    </p:spTree>
    <p:extLst>
      <p:ext uri="{BB962C8B-B14F-4D97-AF65-F5344CB8AC3E}">
        <p14:creationId xmlns:p14="http://schemas.microsoft.com/office/powerpoint/2010/main" val="56744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4141517" y="1988840"/>
            <a:ext cx="4572000" cy="135421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لأن اغلب الأشعة  الضوء القادمة من الشمس تنعكس بزوايا اقل من  </a:t>
            </a:r>
          </a:p>
          <a:p>
            <a:endParaRPr lang="ar-SA" dirty="0"/>
          </a:p>
        </p:txBody>
      </p:sp>
      <p:sp>
        <p:nvSpPr>
          <p:cNvPr id="5" name="مستطيل 4"/>
          <p:cNvSpPr/>
          <p:nvPr/>
        </p:nvSpPr>
        <p:spPr>
          <a:xfrm>
            <a:off x="684603" y="188640"/>
            <a:ext cx="801015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ar-SA" sz="3200" b="1" dirty="0">
              <a:solidFill>
                <a:srgbClr val="FF0066"/>
              </a:solidFill>
            </a:endParaRPr>
          </a:p>
          <a:p>
            <a:r>
              <a:rPr lang="ar-SA" sz="3600" b="1" dirty="0" err="1" smtClean="0">
                <a:solidFill>
                  <a:srgbClr val="FF0066"/>
                </a:solidFill>
              </a:rPr>
              <a:t>لماذ</a:t>
            </a:r>
            <a:r>
              <a:rPr lang="ar-SA" sz="3600" b="1" dirty="0" smtClean="0">
                <a:solidFill>
                  <a:srgbClr val="FF0066"/>
                </a:solidFill>
              </a:rPr>
              <a:t> السماء </a:t>
            </a:r>
            <a:r>
              <a:rPr lang="ar-SA" sz="3600" b="1" dirty="0">
                <a:solidFill>
                  <a:srgbClr val="FF0066"/>
                </a:solidFill>
              </a:rPr>
              <a:t>تكون أكثر سطوعا </a:t>
            </a:r>
            <a:endParaRPr lang="ar-SA" sz="3600" b="1" dirty="0" smtClean="0">
              <a:solidFill>
                <a:srgbClr val="FF0066"/>
              </a:solidFill>
            </a:endParaRPr>
          </a:p>
          <a:p>
            <a:r>
              <a:rPr lang="ar-SA" sz="3600" b="1" dirty="0" smtClean="0">
                <a:solidFill>
                  <a:srgbClr val="FF0066"/>
                </a:solidFill>
              </a:rPr>
              <a:t> داخل </a:t>
            </a:r>
            <a:r>
              <a:rPr lang="ar-SA" sz="3600" b="1" dirty="0">
                <a:solidFill>
                  <a:srgbClr val="FF0066"/>
                </a:solidFill>
              </a:rPr>
              <a:t>قوس المطر </a:t>
            </a:r>
            <a:r>
              <a:rPr lang="ar-SA" sz="3600" b="1" dirty="0" smtClean="0">
                <a:solidFill>
                  <a:srgbClr val="FF0066"/>
                </a:solidFill>
              </a:rPr>
              <a:t>الرئيس؟</a:t>
            </a:r>
            <a:endParaRPr lang="ar-SA" sz="3600" b="1" dirty="0">
              <a:solidFill>
                <a:srgbClr val="FF0066"/>
              </a:solidFill>
            </a:endParaRPr>
          </a:p>
          <a:p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1637432" y="4797152"/>
            <a:ext cx="7236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600" b="1" dirty="0">
                <a:solidFill>
                  <a:srgbClr val="D60093"/>
                </a:solidFill>
              </a:rPr>
              <a:t>ويشكل الضوء ذو الأطوال الموجية  المختلفة </a:t>
            </a:r>
            <a:r>
              <a:rPr lang="ar-SA" sz="3600" b="1" dirty="0" smtClean="0">
                <a:solidFill>
                  <a:srgbClr val="D60093"/>
                </a:solidFill>
              </a:rPr>
              <a:t>(المنطقة </a:t>
            </a:r>
            <a:r>
              <a:rPr lang="ar-SA" sz="3600" b="1" dirty="0">
                <a:solidFill>
                  <a:srgbClr val="D60093"/>
                </a:solidFill>
              </a:rPr>
              <a:t>الساطعة  التي توجد داخل </a:t>
            </a:r>
            <a:r>
              <a:rPr lang="ar-SA" sz="3600" b="1" dirty="0" smtClean="0">
                <a:solidFill>
                  <a:srgbClr val="D60093"/>
                </a:solidFill>
              </a:rPr>
              <a:t>القوس) </a:t>
            </a:r>
            <a:endParaRPr lang="ar-SA" sz="3600" b="1" dirty="0">
              <a:solidFill>
                <a:srgbClr val="D60093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9509" r="25000" b="62943"/>
          <a:stretch/>
        </p:blipFill>
        <p:spPr bwMode="auto">
          <a:xfrm>
            <a:off x="0" y="1772816"/>
            <a:ext cx="2843808" cy="248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035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ar-SA" sz="4000" b="1" dirty="0" smtClean="0">
                <a:solidFill>
                  <a:srgbClr val="FF0066"/>
                </a:solidFill>
              </a:rPr>
              <a:t>نرى </a:t>
            </a:r>
            <a:r>
              <a:rPr lang="ar-SA" sz="4000" b="1" dirty="0">
                <a:solidFill>
                  <a:srgbClr val="FF0066"/>
                </a:solidFill>
              </a:rPr>
              <a:t>أحيانا قوس مطر ثانٍ باهت </a:t>
            </a:r>
            <a:r>
              <a:rPr lang="ar-SA" sz="4000" b="1" dirty="0" smtClean="0">
                <a:solidFill>
                  <a:srgbClr val="FF0066"/>
                </a:solidFill>
              </a:rPr>
              <a:t> يقع خارج </a:t>
            </a:r>
            <a:r>
              <a:rPr lang="ar-SA" sz="4000" b="1" dirty="0">
                <a:solidFill>
                  <a:srgbClr val="FF0066"/>
                </a:solidFill>
              </a:rPr>
              <a:t>الأول </a:t>
            </a:r>
            <a:endParaRPr lang="ar-SA" sz="4000" b="1" dirty="0" smtClean="0">
              <a:solidFill>
                <a:srgbClr val="FF0066"/>
              </a:solidFill>
            </a:endParaRPr>
          </a:p>
          <a:p>
            <a:pPr>
              <a:buNone/>
            </a:pPr>
            <a:r>
              <a:rPr lang="ar-SA" sz="4000" b="1" dirty="0" smtClean="0">
                <a:solidFill>
                  <a:srgbClr val="FF0066"/>
                </a:solidFill>
              </a:rPr>
              <a:t>وله </a:t>
            </a:r>
            <a:r>
              <a:rPr lang="ar-SA" sz="4000" b="1" dirty="0">
                <a:solidFill>
                  <a:srgbClr val="FF0066"/>
                </a:solidFill>
              </a:rPr>
              <a:t>ترتيب ألوان معكوس </a:t>
            </a:r>
          </a:p>
          <a:p>
            <a:pPr>
              <a:buNone/>
            </a:pPr>
            <a:endParaRPr lang="ar-SA" dirty="0" smtClean="0"/>
          </a:p>
          <a:p>
            <a:pPr>
              <a:buNone/>
            </a:pPr>
            <a:r>
              <a:rPr lang="ar-SA" sz="4000" b="1" dirty="0" smtClean="0">
                <a:solidFill>
                  <a:srgbClr val="CC0099"/>
                </a:solidFill>
              </a:rPr>
              <a:t> ما السبب؟</a:t>
            </a:r>
            <a:endParaRPr lang="en-US" sz="4000" b="1" dirty="0">
              <a:solidFill>
                <a:srgbClr val="CC0099"/>
              </a:solidFill>
            </a:endParaRPr>
          </a:p>
          <a:p>
            <a:pPr>
              <a:buNone/>
            </a:pPr>
            <a:endParaRPr lang="en-US" dirty="0"/>
          </a:p>
          <a:p>
            <a:endParaRPr lang="ar-SA" dirty="0"/>
          </a:p>
        </p:txBody>
      </p:sp>
      <p:pic>
        <p:nvPicPr>
          <p:cNvPr id="9218" name="Picture 2" descr="http://www.wunderground.com/data/wximagenew/m/Melagoo/784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b="23358"/>
          <a:stretch/>
        </p:blipFill>
        <p:spPr bwMode="auto">
          <a:xfrm>
            <a:off x="-24950" y="1916832"/>
            <a:ext cx="5508104" cy="4996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65" t="23770" r="33468" b="36271"/>
          <a:stretch/>
        </p:blipFill>
        <p:spPr bwMode="auto">
          <a:xfrm>
            <a:off x="323528" y="1268760"/>
            <a:ext cx="5328592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5987369" y="2924944"/>
            <a:ext cx="29294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ar-SA" sz="3600" b="1" dirty="0" smtClean="0">
                <a:solidFill>
                  <a:schemeClr val="tx2"/>
                </a:solidFill>
              </a:rPr>
              <a:t>بسبب انعكاس أشعة الضوء </a:t>
            </a:r>
          </a:p>
          <a:p>
            <a:pPr>
              <a:buNone/>
            </a:pPr>
            <a:r>
              <a:rPr lang="ar-SA" sz="3600" b="1" dirty="0" smtClean="0">
                <a:solidFill>
                  <a:schemeClr val="tx2"/>
                </a:solidFill>
              </a:rPr>
              <a:t>مرتين في داخل قطرة الماء</a:t>
            </a:r>
            <a:endParaRPr lang="en-US" sz="36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705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05" t="2870" r="22463" b="25409"/>
          <a:stretch/>
        </p:blipFill>
        <p:spPr bwMode="auto">
          <a:xfrm>
            <a:off x="395536" y="476672"/>
            <a:ext cx="7513292" cy="5246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586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026" name="Picture 2" descr="C:\Users\A-D-C\Desktop\مجلد جديد ‫‬\1726551-2048x1360-2048x1360_81946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4" y="0"/>
            <a:ext cx="921702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5"/>
          <p:cNvSpPr txBox="1"/>
          <p:nvPr/>
        </p:nvSpPr>
        <p:spPr>
          <a:xfrm>
            <a:off x="1619672" y="908720"/>
            <a:ext cx="7272808" cy="83099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4800" b="1" dirty="0" smtClean="0">
                <a:solidFill>
                  <a:srgbClr val="D60093"/>
                </a:solidFill>
              </a:rPr>
              <a:t>ما المقصود بظاهرة  التفريق  ؟</a:t>
            </a:r>
            <a:endParaRPr lang="ar-SA" sz="4800" b="1" dirty="0">
              <a:solidFill>
                <a:srgbClr val="D60093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39552" y="2420888"/>
            <a:ext cx="8352928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600" b="1" dirty="0" smtClean="0"/>
              <a:t>تحليل الضوء الأبيض  الى طيف من الألوان عند مروره   خلال منشور  زجاجي</a:t>
            </a:r>
            <a:endParaRPr lang="ar-SA" sz="3600" b="1" dirty="0"/>
          </a:p>
        </p:txBody>
      </p:sp>
    </p:spTree>
    <p:extLst>
      <p:ext uri="{BB962C8B-B14F-4D97-AF65-F5344CB8AC3E}">
        <p14:creationId xmlns:p14="http://schemas.microsoft.com/office/powerpoint/2010/main" val="350741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http://home.gci.net/~shem/Wallpaper/Rainbow/Rainb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56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79512" y="1855032"/>
            <a:ext cx="7740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ar-SA" sz="3600" b="1" dirty="0" smtClean="0">
                <a:solidFill>
                  <a:schemeClr val="bg1"/>
                </a:solidFill>
              </a:rPr>
              <a:t>تعرف </a:t>
            </a:r>
            <a:r>
              <a:rPr lang="ar-SA" sz="3600" b="1" dirty="0">
                <a:solidFill>
                  <a:schemeClr val="bg1"/>
                </a:solidFill>
              </a:rPr>
              <a:t>بحزمة  ألكسندر المعتمة  </a:t>
            </a:r>
          </a:p>
          <a:p>
            <a:pPr algn="l"/>
            <a:r>
              <a:rPr lang="ar-SA" sz="3600" b="1" dirty="0" smtClean="0">
                <a:solidFill>
                  <a:schemeClr val="bg1"/>
                </a:solidFill>
              </a:rPr>
              <a:t>أين  </a:t>
            </a:r>
            <a:r>
              <a:rPr lang="ar-SA" sz="3600" b="1" dirty="0">
                <a:solidFill>
                  <a:schemeClr val="bg1"/>
                </a:solidFill>
              </a:rPr>
              <a:t>توجد</a:t>
            </a:r>
            <a:r>
              <a:rPr lang="ar-SA" sz="3600" b="1" dirty="0" smtClean="0">
                <a:solidFill>
                  <a:schemeClr val="bg1"/>
                </a:solidFill>
              </a:rPr>
              <a:t>؟</a:t>
            </a:r>
          </a:p>
          <a:p>
            <a:pPr algn="l"/>
            <a:endParaRPr lang="ar-SA" sz="3600" b="1" dirty="0">
              <a:solidFill>
                <a:schemeClr val="bg1"/>
              </a:solidFill>
            </a:endParaRPr>
          </a:p>
          <a:p>
            <a:pPr algn="l"/>
            <a:r>
              <a:rPr lang="ar-SA" sz="3600" b="1" dirty="0">
                <a:solidFill>
                  <a:schemeClr val="bg1"/>
                </a:solidFill>
              </a:rPr>
              <a:t>بين القوس الرئيس و الثانوي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429111" y="1044194"/>
            <a:ext cx="298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200" b="1" dirty="0" smtClean="0">
                <a:solidFill>
                  <a:srgbClr val="FF0000"/>
                </a:solidFill>
              </a:rPr>
              <a:t> </a:t>
            </a:r>
            <a:endParaRPr lang="ar-SA" sz="32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92350" y="25936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-SA" sz="3200" b="1" dirty="0"/>
              <a:t>تكون السماء مظلمة بين قوس قزح الداخلي وقوس قزح الخارجي. 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629749" y="4075665"/>
            <a:ext cx="820891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3200" b="1" dirty="0">
                <a:solidFill>
                  <a:srgbClr val="FFFF00"/>
                </a:solidFill>
              </a:rPr>
              <a:t>لا ينبعث </a:t>
            </a:r>
            <a:r>
              <a:rPr lang="ar-SA" sz="3200" b="1" dirty="0" err="1">
                <a:solidFill>
                  <a:srgbClr val="FFFF00"/>
                </a:solidFill>
              </a:rPr>
              <a:t>أى</a:t>
            </a:r>
            <a:r>
              <a:rPr lang="ar-SA" sz="3200" b="1" dirty="0">
                <a:solidFill>
                  <a:srgbClr val="FFFF00"/>
                </a:solidFill>
              </a:rPr>
              <a:t> شعاع ضوئي </a:t>
            </a:r>
            <a:r>
              <a:rPr lang="ar-SA" sz="3200" b="1" dirty="0" smtClean="0">
                <a:solidFill>
                  <a:srgbClr val="FFFF00"/>
                </a:solidFill>
              </a:rPr>
              <a:t> بين </a:t>
            </a:r>
            <a:r>
              <a:rPr lang="ar-SA" sz="3200" b="1" dirty="0">
                <a:solidFill>
                  <a:srgbClr val="FFFF00"/>
                </a:solidFill>
              </a:rPr>
              <a:t>الزاوية</a:t>
            </a:r>
            <a:endParaRPr lang="en-US" sz="3200" b="1" dirty="0">
              <a:solidFill>
                <a:srgbClr val="FFFF00"/>
              </a:solidFill>
            </a:endParaRPr>
          </a:p>
          <a:p>
            <a:r>
              <a:rPr lang="ar-SA" sz="3200" b="1" dirty="0">
                <a:solidFill>
                  <a:srgbClr val="FFFF00"/>
                </a:solidFill>
              </a:rPr>
              <a:t>الخاصة بالقوس الأولى </a:t>
            </a:r>
          </a:p>
          <a:p>
            <a:r>
              <a:rPr lang="ar-SA" sz="3200" b="1" dirty="0">
                <a:solidFill>
                  <a:srgbClr val="FFFF00"/>
                </a:solidFill>
              </a:rPr>
              <a:t>والزاوية الخاصة بالقوس الثانوي </a:t>
            </a:r>
          </a:p>
          <a:p>
            <a:endParaRPr lang="ar-SA" sz="3200" b="1" dirty="0">
              <a:solidFill>
                <a:srgbClr val="FFFF00"/>
              </a:solidFill>
            </a:endParaRPr>
          </a:p>
          <a:p>
            <a:r>
              <a:rPr lang="ar-SA" sz="3200" b="1" dirty="0">
                <a:solidFill>
                  <a:srgbClr val="FFFF00"/>
                </a:solidFill>
              </a:rPr>
              <a:t>مما يؤدي إلى وجود عجز بالضوء في هذه المنطقة</a:t>
            </a:r>
          </a:p>
        </p:txBody>
      </p:sp>
    </p:spTree>
    <p:extLst>
      <p:ext uri="{BB962C8B-B14F-4D97-AF65-F5344CB8AC3E}">
        <p14:creationId xmlns:p14="http://schemas.microsoft.com/office/powerpoint/2010/main" val="85090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http://forum.nooor.com/imgcache/127865.imgcache.png"/>
          <p:cNvSpPr>
            <a:spLocks noGrp="1" noChangeAspect="1" noChangeArrowheads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" name="AutoShape 4" descr="http://forum.nooor.com/imgcache/127865.imgcache.png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466" y="-1"/>
            <a:ext cx="9207466" cy="700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مستطيل 2"/>
          <p:cNvSpPr/>
          <p:nvPr/>
        </p:nvSpPr>
        <p:spPr>
          <a:xfrm>
            <a:off x="3059832" y="1124744"/>
            <a:ext cx="554350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b="1" dirty="0"/>
              <a:t>قوس المطر الشخصي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344246" y="3363089"/>
            <a:ext cx="8392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000" b="1" dirty="0"/>
              <a:t>ماهي  الظروف التي </a:t>
            </a:r>
            <a:r>
              <a:rPr lang="ar-SA" sz="4000" b="1" dirty="0" err="1"/>
              <a:t>يتطلبها</a:t>
            </a:r>
            <a:r>
              <a:rPr lang="ar-SA" sz="4000" b="1" dirty="0"/>
              <a:t>  صنع  قوس المطر ؟</a:t>
            </a:r>
          </a:p>
        </p:txBody>
      </p:sp>
    </p:spTree>
    <p:extLst>
      <p:ext uri="{BB962C8B-B14F-4D97-AF65-F5344CB8AC3E}">
        <p14:creationId xmlns:p14="http://schemas.microsoft.com/office/powerpoint/2010/main" val="3436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7" t="4509" r="19468" b="20696"/>
          <a:stretch/>
        </p:blipFill>
        <p:spPr bwMode="auto">
          <a:xfrm>
            <a:off x="21153" y="188640"/>
            <a:ext cx="4910887" cy="651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مربع نص 3"/>
          <p:cNvSpPr txBox="1"/>
          <p:nvPr/>
        </p:nvSpPr>
        <p:spPr>
          <a:xfrm>
            <a:off x="5076056" y="404663"/>
            <a:ext cx="3816424" cy="569386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FF0000"/>
                </a:solidFill>
              </a:rPr>
              <a:t>الأدوات</a:t>
            </a:r>
            <a:r>
              <a:rPr lang="ar-SA" sz="2800" b="1" dirty="0" smtClean="0"/>
              <a:t>: خرطوم ماء  مزود بمرشة –</a:t>
            </a:r>
          </a:p>
          <a:p>
            <a:endParaRPr lang="ar-SA" sz="2800" b="1" dirty="0"/>
          </a:p>
          <a:p>
            <a:r>
              <a:rPr lang="ar-SA" sz="2800" b="1" dirty="0" smtClean="0"/>
              <a:t> </a:t>
            </a:r>
            <a:r>
              <a:rPr lang="ar-SA" sz="2800" b="1" dirty="0" smtClean="0">
                <a:solidFill>
                  <a:srgbClr val="FF0066"/>
                </a:solidFill>
              </a:rPr>
              <a:t>في  يوم مشمس  قفي  في الحديقة  على أن تكون الشمس خلفك</a:t>
            </a:r>
          </a:p>
          <a:p>
            <a:endParaRPr lang="ar-SA" sz="2800" b="1" dirty="0" smtClean="0"/>
          </a:p>
          <a:p>
            <a:r>
              <a:rPr lang="ar-SA" sz="2800" b="1" dirty="0" smtClean="0"/>
              <a:t>ورشي الماء من الخرطوم على صورة رذاذ</a:t>
            </a:r>
          </a:p>
          <a:p>
            <a:r>
              <a:rPr lang="ar-SA" sz="2800" b="1" dirty="0" smtClean="0">
                <a:solidFill>
                  <a:srgbClr val="CC0099"/>
                </a:solidFill>
              </a:rPr>
              <a:t>وشاهد قوس الألوان الذي ينتج</a:t>
            </a:r>
          </a:p>
          <a:p>
            <a:r>
              <a:rPr lang="ar-SA" sz="2800" b="1" dirty="0" smtClean="0">
                <a:solidFill>
                  <a:srgbClr val="CC0099"/>
                </a:solidFill>
              </a:rPr>
              <a:t> </a:t>
            </a:r>
          </a:p>
          <a:p>
            <a:r>
              <a:rPr lang="ar-SA" sz="2800" b="1" dirty="0" smtClean="0"/>
              <a:t> لخصي الظروف  التي  </a:t>
            </a:r>
            <a:r>
              <a:rPr lang="ar-SA" sz="2800" b="1" dirty="0" err="1" smtClean="0"/>
              <a:t>يتطلبها</a:t>
            </a:r>
            <a:r>
              <a:rPr lang="ar-SA" sz="2800" b="1" dirty="0" smtClean="0"/>
              <a:t>  انتاج قوس المطر </a:t>
            </a:r>
            <a:endParaRPr lang="ar-SA" sz="2800" b="1" dirty="0"/>
          </a:p>
        </p:txBody>
      </p:sp>
      <p:sp>
        <p:nvSpPr>
          <p:cNvPr id="5" name="مربع نص 4"/>
          <p:cNvSpPr txBox="1"/>
          <p:nvPr/>
        </p:nvSpPr>
        <p:spPr>
          <a:xfrm>
            <a:off x="251520" y="4388043"/>
            <a:ext cx="4464496" cy="2062103"/>
          </a:xfrm>
          <a:prstGeom prst="rect">
            <a:avLst/>
          </a:prstGeom>
          <a:solidFill>
            <a:srgbClr val="FFFFCC"/>
          </a:solidFill>
        </p:spPr>
        <p:txBody>
          <a:bodyPr wrap="square" rtlCol="1">
            <a:spAutoFit/>
          </a:bodyPr>
          <a:lstStyle/>
          <a:p>
            <a:r>
              <a:rPr lang="ar-SA" sz="3200" b="1" dirty="0" smtClean="0"/>
              <a:t>مصدر  الضوء خلفك</a:t>
            </a:r>
          </a:p>
          <a:p>
            <a:r>
              <a:rPr lang="ar-SA" sz="3200" b="1" dirty="0" smtClean="0"/>
              <a:t>رذاذ الماء امامك حتى ينكسر الضوء القادم من الشمس  وينعكس الى عينيك </a:t>
            </a:r>
            <a:endParaRPr lang="ar-SA" sz="3200" b="1" dirty="0"/>
          </a:p>
        </p:txBody>
      </p:sp>
    </p:spTree>
    <p:extLst>
      <p:ext uri="{BB962C8B-B14F-4D97-AF65-F5344CB8AC3E}">
        <p14:creationId xmlns:p14="http://schemas.microsoft.com/office/powerpoint/2010/main" val="44960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8194" name="Picture 2" descr="http://media1.arabia.msn.com/medialib/2012/09/13/Rainbow-over-water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-2799"/>
            <a:ext cx="9144000" cy="6860799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722897" y="2276872"/>
            <a:ext cx="813690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400" b="1" dirty="0" smtClean="0"/>
              <a:t>ارسمي مخطط بسيطا لشعاع ضوء يسقط على الحد الفاصل  لوسط  آخر </a:t>
            </a:r>
          </a:p>
          <a:p>
            <a:r>
              <a:rPr lang="ar-SA" sz="4400" b="1" dirty="0" smtClean="0"/>
              <a:t>ووضحي كل من الانكسار والانعكاس</a:t>
            </a:r>
          </a:p>
          <a:p>
            <a:endParaRPr lang="ar-SA" sz="4800" b="1" u="sng" dirty="0"/>
          </a:p>
          <a:p>
            <a:endParaRPr lang="ar-SA" sz="4800" b="1" u="sng" dirty="0" smtClean="0"/>
          </a:p>
          <a:p>
            <a:endParaRPr lang="en-US" sz="4800" b="1" dirty="0" smtClean="0"/>
          </a:p>
        </p:txBody>
      </p:sp>
      <p:sp>
        <p:nvSpPr>
          <p:cNvPr id="4" name="مربع نص 3"/>
          <p:cNvSpPr txBox="1"/>
          <p:nvPr/>
        </p:nvSpPr>
        <p:spPr>
          <a:xfrm>
            <a:off x="6228184" y="456502"/>
            <a:ext cx="2304256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1">
            <a:spAutoFit/>
          </a:bodyPr>
          <a:lstStyle/>
          <a:p>
            <a:r>
              <a:rPr lang="ar-SA" sz="6000" b="1" dirty="0" smtClean="0"/>
              <a:t>التقويم</a:t>
            </a:r>
            <a:endParaRPr lang="ar-S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5362" name="Picture 2" descr="http://daath.weebly.com/uploads/5/0/9/5/5095489/92610127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03" y="12080"/>
            <a:ext cx="9127893" cy="68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043608" y="692696"/>
            <a:ext cx="680424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/>
              <a:t> </a:t>
            </a:r>
            <a:r>
              <a:rPr lang="ar-SA" sz="4000" b="1" dirty="0" smtClean="0"/>
              <a:t>لا</a:t>
            </a:r>
            <a:r>
              <a:rPr lang="ar-SA" b="1" dirty="0" smtClean="0"/>
              <a:t> </a:t>
            </a:r>
            <a:r>
              <a:rPr lang="ar-SA" sz="4000" b="1" dirty="0" smtClean="0"/>
              <a:t>شـك </a:t>
            </a:r>
            <a:r>
              <a:rPr lang="ar-SA" sz="4000" b="1" dirty="0"/>
              <a:t>أن إدراك الإنسـان للألوان قد منحه الكـثير من مـعرفة العالم المحيط به </a:t>
            </a:r>
            <a:endParaRPr lang="ar-SA" sz="4000" b="1" dirty="0" smtClean="0"/>
          </a:p>
          <a:p>
            <a:endParaRPr lang="ar-SA" sz="4000" b="1" dirty="0"/>
          </a:p>
          <a:p>
            <a:endParaRPr lang="ar-SA" sz="4000" b="1" dirty="0" smtClean="0"/>
          </a:p>
          <a:p>
            <a:endParaRPr lang="ar-SA" sz="4000" b="1" dirty="0" smtClean="0"/>
          </a:p>
          <a:p>
            <a:endParaRPr lang="ar-SA" sz="4000" b="1" dirty="0"/>
          </a:p>
          <a:p>
            <a:r>
              <a:rPr lang="ar-SA" sz="4000" b="1" dirty="0" smtClean="0"/>
              <a:t>بالإضافة </a:t>
            </a:r>
            <a:r>
              <a:rPr lang="ar-SA" sz="4000" b="1" dirty="0"/>
              <a:t>إلى الشعور بالبـهجـة والاستمتاع بجـمال الـطبيــعة آلتي خـلقـها الله له</a:t>
            </a:r>
            <a:endParaRPr lang="ar-SA" sz="4000" dirty="0"/>
          </a:p>
        </p:txBody>
      </p:sp>
    </p:spTree>
    <p:extLst>
      <p:ext uri="{BB962C8B-B14F-4D97-AF65-F5344CB8AC3E}">
        <p14:creationId xmlns:p14="http://schemas.microsoft.com/office/powerpoint/2010/main" val="816082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1600200"/>
            <a:ext cx="461885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ar-SA" sz="8800" dirty="0" smtClean="0">
                <a:solidFill>
                  <a:srgbClr val="FF0066"/>
                </a:solidFill>
              </a:rPr>
              <a:t>تجربة</a:t>
            </a:r>
            <a:endParaRPr lang="ar-SA" sz="8800" dirty="0">
              <a:solidFill>
                <a:srgbClr val="FF0066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4142209" cy="591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9732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95536" y="1340768"/>
            <a:ext cx="4752528" cy="193899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rgbClr val="0070C0"/>
                </a:solidFill>
              </a:rPr>
              <a:t>الآن  نتأمل ابداع الخالق</a:t>
            </a:r>
          </a:p>
          <a:p>
            <a:r>
              <a:rPr lang="ar-SA" sz="4000" b="1" dirty="0">
                <a:solidFill>
                  <a:srgbClr val="FF0066"/>
                </a:solidFill>
              </a:rPr>
              <a:t/>
            </a:r>
            <a:br>
              <a:rPr lang="ar-SA" sz="4000" b="1" dirty="0">
                <a:solidFill>
                  <a:srgbClr val="FF0066"/>
                </a:solidFill>
              </a:rPr>
            </a:br>
            <a:r>
              <a:rPr lang="ar-SA" sz="4000" b="1" dirty="0" smtClean="0">
                <a:solidFill>
                  <a:srgbClr val="FF0066"/>
                </a:solidFill>
              </a:rPr>
              <a:t>(فتبارك </a:t>
            </a:r>
            <a:r>
              <a:rPr lang="ar-SA" sz="4000" b="1" dirty="0">
                <a:solidFill>
                  <a:srgbClr val="FF0066"/>
                </a:solidFill>
              </a:rPr>
              <a:t>الله أحسن </a:t>
            </a:r>
            <a:r>
              <a:rPr lang="ar-SA" sz="4000" b="1" dirty="0" smtClean="0">
                <a:solidFill>
                  <a:srgbClr val="FF0066"/>
                </a:solidFill>
              </a:rPr>
              <a:t>الخالقين)</a:t>
            </a:r>
            <a:endParaRPr lang="ar-SA" sz="4000" b="1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1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7578"/>
            <a:ext cx="9252520" cy="6840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453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02"/>
            <a:ext cx="9117090" cy="68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593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624" y="7573"/>
            <a:ext cx="9198799" cy="6850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035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https://encrypted-tbn2.gstatic.com/images?q=tbn:ANd9GcTSio7oc53qgSv6UlEJCrEt3iiN6VAjEwWohj2k1ELKbAAKQ3h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8781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1619672" y="539005"/>
            <a:ext cx="69204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>
                <a:solidFill>
                  <a:schemeClr val="bg1"/>
                </a:solidFill>
              </a:rPr>
              <a:t>اللون البنفسجي  ينكسر أكبر من اللون الأحمر</a:t>
            </a:r>
          </a:p>
        </p:txBody>
      </p:sp>
      <p:sp>
        <p:nvSpPr>
          <p:cNvPr id="6" name="مربع نص 5"/>
          <p:cNvSpPr txBox="1"/>
          <p:nvPr/>
        </p:nvSpPr>
        <p:spPr>
          <a:xfrm>
            <a:off x="179512" y="4941168"/>
            <a:ext cx="6840760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r>
              <a:rPr lang="ar-SA" sz="3200" b="1" dirty="0" smtClean="0">
                <a:solidFill>
                  <a:schemeClr val="tx1"/>
                </a:solidFill>
              </a:rPr>
              <a:t>سرعة الضوء البنفسجي  خلال الزجاج   أبطأ منها  </a:t>
            </a:r>
          </a:p>
          <a:p>
            <a:r>
              <a:rPr lang="ar-SA" sz="3200" b="1" dirty="0" smtClean="0">
                <a:solidFill>
                  <a:schemeClr val="tx1"/>
                </a:solidFill>
              </a:rPr>
              <a:t>للضوء الأحمر فيكون معامل انكسار الزجاج </a:t>
            </a:r>
          </a:p>
          <a:p>
            <a:r>
              <a:rPr lang="ar-SA" sz="3200" b="1" dirty="0" smtClean="0">
                <a:solidFill>
                  <a:schemeClr val="tx1"/>
                </a:solidFill>
              </a:rPr>
              <a:t> للضوء البنفسجي  أكبر منه للضوء الأحمر </a:t>
            </a:r>
            <a:endParaRPr lang="ar-SA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0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2530" name="Picture 2" descr="http://images.nationalgeographic.com/wpf/media-live/photos/000/013/cache/double-rainbow-reid_1399_600x4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253" cy="6867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99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" y="0"/>
            <a:ext cx="91376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6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762" y="31530"/>
            <a:ext cx="9181762" cy="692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984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2050" name="Picture 2" descr="http://www4.0zz0.com/2011/07/20/16/10413906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03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739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4" descr="http://t2.gstatic.com/images?q=tbn:ANd9GcSXDMnNbwv8-tbgZOSjZXT5mvVO0xV592y5WSka9XKfGsoXPNYeR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55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241"/>
          <a:stretch/>
        </p:blipFill>
        <p:spPr bwMode="auto">
          <a:xfrm>
            <a:off x="-36754" y="260648"/>
            <a:ext cx="9180753" cy="5860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65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solidFill>
            <a:srgbClr val="66FFFF"/>
          </a:solidFill>
        </p:spPr>
        <p:txBody>
          <a:bodyPr/>
          <a:lstStyle/>
          <a:p>
            <a:r>
              <a:rPr lang="ar-SA" b="1" dirty="0" smtClean="0"/>
              <a:t>استراتيجية  فكر زاوج  شارك</a:t>
            </a:r>
            <a:endParaRPr lang="ar-SA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57200" y="2780928"/>
            <a:ext cx="82296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-SA" sz="6000" b="1" dirty="0" err="1" smtClean="0">
                <a:solidFill>
                  <a:srgbClr val="0070C0"/>
                </a:solidFill>
              </a:rPr>
              <a:t>أجيبي</a:t>
            </a:r>
            <a:r>
              <a:rPr lang="ar-SA" sz="6000" b="1" dirty="0" smtClean="0">
                <a:solidFill>
                  <a:srgbClr val="0070C0"/>
                </a:solidFill>
              </a:rPr>
              <a:t> عن الأسئلة  </a:t>
            </a:r>
            <a:endParaRPr lang="ar-SA" sz="6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021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http://cdn.sabq.org/files/news-image/8070.jpg?189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26" y="0"/>
            <a:ext cx="91610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5"/>
          <p:cNvSpPr txBox="1"/>
          <p:nvPr/>
        </p:nvSpPr>
        <p:spPr>
          <a:xfrm>
            <a:off x="1187624" y="404664"/>
            <a:ext cx="7128792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9600" b="1" dirty="0" smtClean="0">
                <a:solidFill>
                  <a:schemeClr val="bg1"/>
                </a:solidFill>
              </a:rPr>
              <a:t>قوس المطر</a:t>
            </a:r>
            <a:endParaRPr lang="ar-SA" sz="9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23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58995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ar-SA" sz="4000" b="1" dirty="0" smtClean="0">
                <a:solidFill>
                  <a:srgbClr val="002060"/>
                </a:solidFill>
              </a:rPr>
              <a:t>1- هل المنشور الوسيلة الوحيدة لتفريق الضوء الأبيض وتحليله الى الوانه ؟</a:t>
            </a:r>
          </a:p>
          <a:p>
            <a:endParaRPr lang="ar-SA" dirty="0"/>
          </a:p>
          <a:p>
            <a:pPr marL="0" indent="0">
              <a:buNone/>
            </a:pPr>
            <a:endParaRPr lang="ar-SA" sz="6000" b="1" dirty="0" smtClean="0"/>
          </a:p>
        </p:txBody>
      </p:sp>
      <p:pic>
        <p:nvPicPr>
          <p:cNvPr id="6146" name="Picture 2" descr="http://www.clker.com/cliparts/e/i/I/X/R/U/water-droplet-m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2132856"/>
            <a:ext cx="20288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مستطيل 3"/>
          <p:cNvSpPr/>
          <p:nvPr/>
        </p:nvSpPr>
        <p:spPr>
          <a:xfrm>
            <a:off x="4788024" y="3601881"/>
            <a:ext cx="293862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>
                <a:solidFill>
                  <a:srgbClr val="0070C0"/>
                </a:solidFill>
              </a:rPr>
              <a:t>قطرات الماء</a:t>
            </a:r>
          </a:p>
        </p:txBody>
      </p:sp>
    </p:spTree>
    <p:extLst>
      <p:ext uri="{BB962C8B-B14F-4D97-AF65-F5344CB8AC3E}">
        <p14:creationId xmlns:p14="http://schemas.microsoft.com/office/powerpoint/2010/main" val="266777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5312515" y="2562870"/>
            <a:ext cx="3528392" cy="249299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rgbClr val="D60093"/>
                </a:solidFill>
              </a:rPr>
              <a:t>عندما يتفرق ضوء الشمس  بفعل قطرات المطر</a:t>
            </a:r>
          </a:p>
          <a:p>
            <a:endParaRPr lang="ar-SA" sz="3600" b="1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36246" t="52781" r="42723" b="18673"/>
          <a:stretch>
            <a:fillRect/>
          </a:stretch>
        </p:blipFill>
        <p:spPr bwMode="auto">
          <a:xfrm>
            <a:off x="251520" y="1988840"/>
            <a:ext cx="4529055" cy="345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مستطيل 5"/>
          <p:cNvSpPr/>
          <p:nvPr/>
        </p:nvSpPr>
        <p:spPr>
          <a:xfrm>
            <a:off x="1290420" y="404664"/>
            <a:ext cx="73548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b="1" dirty="0" smtClean="0">
                <a:solidFill>
                  <a:srgbClr val="FF0066"/>
                </a:solidFill>
              </a:rPr>
              <a:t>2-متى يتشكل قوس المطر ؟ </a:t>
            </a:r>
          </a:p>
        </p:txBody>
      </p:sp>
    </p:spTree>
    <p:extLst>
      <p:ext uri="{BB962C8B-B14F-4D97-AF65-F5344CB8AC3E}">
        <p14:creationId xmlns:p14="http://schemas.microsoft.com/office/powerpoint/2010/main" val="14952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4" descr="http://t1.gstatic.com/images?q=tbn:ANd9GcRy8-1x9hWRxIpXERwWSvrsgS4d-SBn7qFcH6sgT89AURk5PJml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5" y="-99392"/>
            <a:ext cx="9144000" cy="684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مستطيل 4"/>
          <p:cNvSpPr/>
          <p:nvPr/>
        </p:nvSpPr>
        <p:spPr>
          <a:xfrm>
            <a:off x="270418" y="4941168"/>
            <a:ext cx="85851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4000" b="1" dirty="0" smtClean="0">
                <a:solidFill>
                  <a:schemeClr val="bg1"/>
                </a:solidFill>
              </a:rPr>
              <a:t>طيف  يتشكل عندما يتفرق ضوء الشمس بفعل قطرات الماء  في الغلاف الجوي</a:t>
            </a:r>
            <a:endParaRPr lang="ar-SA" sz="4000" b="1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749392" y="2329341"/>
            <a:ext cx="610615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6000" b="1" dirty="0" smtClean="0"/>
              <a:t>3- عرفي قوس المطر ؟</a:t>
            </a:r>
            <a:endParaRPr lang="ar-SA" sz="6000" b="1" dirty="0"/>
          </a:p>
        </p:txBody>
      </p:sp>
    </p:spTree>
    <p:extLst>
      <p:ext uri="{BB962C8B-B14F-4D97-AF65-F5344CB8AC3E}">
        <p14:creationId xmlns:p14="http://schemas.microsoft.com/office/powerpoint/2010/main" val="38322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429</Words>
  <Application>Microsoft Office PowerPoint</Application>
  <PresentationFormat>عرض على الشاشة (3:4)‏</PresentationFormat>
  <Paragraphs>96</Paragraphs>
  <Slides>34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34</vt:i4>
      </vt:variant>
    </vt:vector>
  </HeadingPairs>
  <TitlesOfParts>
    <vt:vector size="35" baseType="lpstr">
      <vt:lpstr>سمة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استراتيجية  فكر زاوج  شارك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كيف يكون وضع عين المراقب ؟ 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حلم المحي</dc:creator>
  <cp:lastModifiedBy>A-D-C</cp:lastModifiedBy>
  <cp:revision>84</cp:revision>
  <dcterms:created xsi:type="dcterms:W3CDTF">2013-04-14T16:26:04Z</dcterms:created>
  <dcterms:modified xsi:type="dcterms:W3CDTF">2014-04-25T10:55:15Z</dcterms:modified>
</cp:coreProperties>
</file>