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303" r:id="rId2"/>
    <p:sldId id="271" r:id="rId3"/>
    <p:sldId id="272" r:id="rId4"/>
    <p:sldId id="265" r:id="rId5"/>
    <p:sldId id="283" r:id="rId6"/>
    <p:sldId id="307" r:id="rId7"/>
    <p:sldId id="304" r:id="rId8"/>
    <p:sldId id="308" r:id="rId9"/>
    <p:sldId id="309" r:id="rId10"/>
    <p:sldId id="313" r:id="rId11"/>
    <p:sldId id="276" r:id="rId12"/>
    <p:sldId id="277" r:id="rId13"/>
    <p:sldId id="314" r:id="rId14"/>
    <p:sldId id="262" r:id="rId15"/>
    <p:sldId id="279" r:id="rId16"/>
    <p:sldId id="295" r:id="rId17"/>
    <p:sldId id="299" r:id="rId18"/>
    <p:sldId id="310" r:id="rId19"/>
    <p:sldId id="311" r:id="rId20"/>
    <p:sldId id="312" r:id="rId21"/>
    <p:sldId id="302" r:id="rId22"/>
    <p:sldId id="284" r:id="rId23"/>
    <p:sldId id="316" r:id="rId24"/>
    <p:sldId id="317" r:id="rId25"/>
    <p:sldId id="318" r:id="rId26"/>
    <p:sldId id="319" r:id="rId27"/>
    <p:sldId id="321" r:id="rId28"/>
    <p:sldId id="323" r:id="rId29"/>
    <p:sldId id="315" r:id="rId30"/>
    <p:sldId id="322" r:id="rId31"/>
    <p:sldId id="305" r:id="rId32"/>
    <p:sldId id="287" r:id="rId33"/>
    <p:sldId id="288" r:id="rId34"/>
    <p:sldId id="289" r:id="rId35"/>
    <p:sldId id="292" r:id="rId36"/>
    <p:sldId id="324" r:id="rId37"/>
    <p:sldId id="325" r:id="rId38"/>
    <p:sldId id="293" r:id="rId39"/>
    <p:sldId id="326" r:id="rId40"/>
    <p:sldId id="328" r:id="rId41"/>
    <p:sldId id="337" r:id="rId42"/>
    <p:sldId id="330" r:id="rId43"/>
    <p:sldId id="368" r:id="rId44"/>
    <p:sldId id="331" r:id="rId45"/>
    <p:sldId id="333" r:id="rId46"/>
    <p:sldId id="341" r:id="rId47"/>
    <p:sldId id="334" r:id="rId48"/>
    <p:sldId id="335" r:id="rId49"/>
    <p:sldId id="336" r:id="rId50"/>
    <p:sldId id="366" r:id="rId51"/>
    <p:sldId id="339" r:id="rId52"/>
    <p:sldId id="342" r:id="rId53"/>
    <p:sldId id="345" r:id="rId54"/>
    <p:sldId id="350" r:id="rId55"/>
    <p:sldId id="346" r:id="rId56"/>
    <p:sldId id="348" r:id="rId57"/>
    <p:sldId id="349" r:id="rId58"/>
    <p:sldId id="364" r:id="rId59"/>
    <p:sldId id="351" r:id="rId60"/>
    <p:sldId id="352" r:id="rId61"/>
    <p:sldId id="338" r:id="rId62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00FFCC"/>
    <a:srgbClr val="66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>
        <p:scale>
          <a:sx n="68" d="100"/>
          <a:sy n="68" d="100"/>
        </p:scale>
        <p:origin x="-1446" y="-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C5BC9-F457-4F75-AF81-3D866FF64C05}" type="datetimeFigureOut">
              <a:rPr lang="ar-SA" smtClean="0"/>
              <a:pPr/>
              <a:t>25/06/35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F9545-242A-4E66-9D2D-633020F1CEC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C5BC9-F457-4F75-AF81-3D866FF64C05}" type="datetimeFigureOut">
              <a:rPr lang="ar-SA" smtClean="0"/>
              <a:pPr/>
              <a:t>25/06/35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F9545-242A-4E66-9D2D-633020F1CEC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C5BC9-F457-4F75-AF81-3D866FF64C05}" type="datetimeFigureOut">
              <a:rPr lang="ar-SA" smtClean="0"/>
              <a:pPr/>
              <a:t>25/06/35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F9545-242A-4E66-9D2D-633020F1CEC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C5BC9-F457-4F75-AF81-3D866FF64C05}" type="datetimeFigureOut">
              <a:rPr lang="ar-SA" smtClean="0"/>
              <a:pPr/>
              <a:t>25/06/35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F9545-242A-4E66-9D2D-633020F1CEC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C5BC9-F457-4F75-AF81-3D866FF64C05}" type="datetimeFigureOut">
              <a:rPr lang="ar-SA" smtClean="0"/>
              <a:pPr/>
              <a:t>25/06/35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F9545-242A-4E66-9D2D-633020F1CEC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C5BC9-F457-4F75-AF81-3D866FF64C05}" type="datetimeFigureOut">
              <a:rPr lang="ar-SA" smtClean="0"/>
              <a:pPr/>
              <a:t>25/06/35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F9545-242A-4E66-9D2D-633020F1CEC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C5BC9-F457-4F75-AF81-3D866FF64C05}" type="datetimeFigureOut">
              <a:rPr lang="ar-SA" smtClean="0"/>
              <a:pPr/>
              <a:t>25/06/35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F9545-242A-4E66-9D2D-633020F1CEC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C5BC9-F457-4F75-AF81-3D866FF64C05}" type="datetimeFigureOut">
              <a:rPr lang="ar-SA" smtClean="0"/>
              <a:pPr/>
              <a:t>25/06/35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F9545-242A-4E66-9D2D-633020F1CEC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C5BC9-F457-4F75-AF81-3D866FF64C05}" type="datetimeFigureOut">
              <a:rPr lang="ar-SA" smtClean="0"/>
              <a:pPr/>
              <a:t>25/06/35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F9545-242A-4E66-9D2D-633020F1CEC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C5BC9-F457-4F75-AF81-3D866FF64C05}" type="datetimeFigureOut">
              <a:rPr lang="ar-SA" smtClean="0"/>
              <a:pPr/>
              <a:t>25/06/35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F9545-242A-4E66-9D2D-633020F1CEC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C5BC9-F457-4F75-AF81-3D866FF64C05}" type="datetimeFigureOut">
              <a:rPr lang="ar-SA" smtClean="0"/>
              <a:pPr/>
              <a:t>25/06/35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F9545-242A-4E66-9D2D-633020F1CEC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BC5BC9-F457-4F75-AF81-3D866FF64C05}" type="datetimeFigureOut">
              <a:rPr lang="ar-SA" smtClean="0"/>
              <a:pPr/>
              <a:t>25/06/35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5F9545-242A-4E66-9D2D-633020F1CEC3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7.png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://www.chegg.com/homework-help/questions-and-answers/physics-archive-2009-july-28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hyperlink" Target="//upload.wikimedia.org/wikipedia/commons/4/49/Fibreoptic.jpg" TargetMode="Externa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gif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gif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1026" name="Picture 2" descr="http://www.thedebutanteball.com/wp-content/uploads/2013/12/light_texture2320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73" y="0"/>
            <a:ext cx="911394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عنوان 1"/>
          <p:cNvSpPr txBox="1">
            <a:spLocks/>
          </p:cNvSpPr>
          <p:nvPr/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>
            <a:lvl1pPr algn="ctr" defTabSz="914400" rtl="1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ar-SA" sz="6600" b="1" dirty="0" smtClean="0"/>
              <a:t>بسم الله الرحمن الرحيم  </a:t>
            </a:r>
            <a:endParaRPr lang="ar-SA" sz="6600" b="1" dirty="0"/>
          </a:p>
        </p:txBody>
      </p:sp>
    </p:spTree>
    <p:extLst>
      <p:ext uri="{BB962C8B-B14F-4D97-AF65-F5344CB8AC3E}">
        <p14:creationId xmlns:p14="http://schemas.microsoft.com/office/powerpoint/2010/main" val="3962051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عنوان 3"/>
          <p:cNvSpPr>
            <a:spLocks noGrp="1"/>
          </p:cNvSpPr>
          <p:nvPr>
            <p:ph type="title"/>
          </p:nvPr>
        </p:nvSpPr>
        <p:spPr>
          <a:xfrm>
            <a:off x="614836" y="245973"/>
            <a:ext cx="7914346" cy="120032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ar-SA" sz="3600" b="1" dirty="0" smtClean="0">
                <a:solidFill>
                  <a:schemeClr val="tx1"/>
                </a:solidFill>
              </a:rPr>
              <a:t>ما الذي يحدث عندما تسقط حزمة ضوء  بشكل مائل </a:t>
            </a:r>
            <a:br>
              <a:rPr lang="ar-SA" sz="3600" b="1" dirty="0" smtClean="0">
                <a:solidFill>
                  <a:schemeClr val="tx1"/>
                </a:solidFill>
              </a:rPr>
            </a:br>
            <a:r>
              <a:rPr lang="ar-SA" sz="3600" b="1" dirty="0" smtClean="0">
                <a:solidFill>
                  <a:schemeClr val="tx1"/>
                </a:solidFill>
              </a:rPr>
              <a:t> على سطح قطعة زجاج؟</a:t>
            </a:r>
          </a:p>
        </p:txBody>
      </p:sp>
      <p:sp>
        <p:nvSpPr>
          <p:cNvPr id="5" name="مستطيل 4"/>
          <p:cNvSpPr/>
          <p:nvPr/>
        </p:nvSpPr>
        <p:spPr>
          <a:xfrm>
            <a:off x="574683" y="1772816"/>
            <a:ext cx="8079519" cy="40934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600" b="1" dirty="0" smtClean="0"/>
              <a:t>سينحرف الضوء عن مسارة عند عبوره الحد الفاصل </a:t>
            </a:r>
          </a:p>
          <a:p>
            <a:r>
              <a:rPr lang="ar-SA" sz="3600" b="1" dirty="0" smtClean="0"/>
              <a:t> بين الهواء والزجاج </a:t>
            </a:r>
          </a:p>
          <a:p>
            <a:endParaRPr lang="ar-SA" sz="3600" b="1" dirty="0"/>
          </a:p>
          <a:p>
            <a:endParaRPr lang="ar-SA" sz="3600" b="1" dirty="0" smtClean="0"/>
          </a:p>
          <a:p>
            <a:r>
              <a:rPr lang="ar-SA" sz="3600" b="1" dirty="0" smtClean="0"/>
              <a:t>ويسمى انحراف الضوء  </a:t>
            </a:r>
          </a:p>
          <a:p>
            <a:endParaRPr lang="ar-SA" sz="3600" b="1" dirty="0"/>
          </a:p>
          <a:p>
            <a:r>
              <a:rPr lang="ar-SA" sz="4400" b="1" dirty="0" smtClean="0">
                <a:solidFill>
                  <a:srgbClr val="FF0000"/>
                </a:solidFill>
              </a:rPr>
              <a:t> </a:t>
            </a:r>
            <a:r>
              <a:rPr lang="ar-SA" sz="4400" b="1" dirty="0" err="1" smtClean="0">
                <a:solidFill>
                  <a:srgbClr val="FF0000"/>
                </a:solidFill>
              </a:rPr>
              <a:t>الإنكسار</a:t>
            </a:r>
            <a:r>
              <a:rPr lang="ar-SA" sz="4400" b="1" dirty="0" smtClean="0">
                <a:solidFill>
                  <a:srgbClr val="FF0000"/>
                </a:solidFill>
              </a:rPr>
              <a:t> </a:t>
            </a:r>
          </a:p>
        </p:txBody>
      </p:sp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2" cstate="print"/>
          <a:srcRect l="25731" t="20183" r="59326" b="51797"/>
          <a:stretch>
            <a:fillRect/>
          </a:stretch>
        </p:blipFill>
        <p:spPr bwMode="auto">
          <a:xfrm>
            <a:off x="817006" y="4058762"/>
            <a:ext cx="2550890" cy="26892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86808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1331640" y="548680"/>
            <a:ext cx="745232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ar-SA" sz="4000" b="1" dirty="0" err="1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مالعوامل</a:t>
            </a:r>
            <a:r>
              <a:rPr lang="ar-SA" sz="4000" b="1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 المؤثرة في </a:t>
            </a:r>
            <a:r>
              <a:rPr lang="ar-SA" sz="4000" b="1" dirty="0" err="1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الإنكسار</a:t>
            </a:r>
            <a:r>
              <a:rPr lang="ar-SA" sz="4000" b="1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 </a:t>
            </a:r>
            <a:endParaRPr lang="en-US" sz="4000" b="1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ar-SA" sz="4000" b="1" dirty="0" smtClean="0">
                <a:latin typeface="Calibri" pitchFamily="34" charset="0"/>
                <a:ea typeface="Calibri" pitchFamily="34" charset="0"/>
                <a:cs typeface="Arial" pitchFamily="34" charset="0"/>
              </a:rPr>
              <a:t> </a:t>
            </a:r>
            <a:endParaRPr lang="en-US" sz="4000" b="1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ar-SA" sz="4000" b="1" dirty="0" smtClean="0">
                <a:latin typeface="Calibri" pitchFamily="34" charset="0"/>
                <a:ea typeface="Calibri" pitchFamily="34" charset="0"/>
                <a:cs typeface="Arial" pitchFamily="34" charset="0"/>
              </a:rPr>
              <a:t> 1- خصائص الوسطين </a:t>
            </a:r>
            <a:r>
              <a:rPr lang="ar-SA" sz="4000" b="1" dirty="0" err="1" smtClean="0">
                <a:latin typeface="Calibri" pitchFamily="34" charset="0"/>
                <a:ea typeface="Calibri" pitchFamily="34" charset="0"/>
                <a:cs typeface="Arial" pitchFamily="34" charset="0"/>
              </a:rPr>
              <a:t>الشفافين .</a:t>
            </a:r>
            <a:endParaRPr lang="en-US" sz="4000" b="1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ar-SA" sz="4000" b="1" dirty="0" smtClean="0">
                <a:latin typeface="Calibri" pitchFamily="34" charset="0"/>
                <a:ea typeface="Calibri" pitchFamily="34" charset="0"/>
                <a:cs typeface="Arial" pitchFamily="34" charset="0"/>
              </a:rPr>
              <a:t>2- زاوية السقوط على الحد الفاصل.</a:t>
            </a:r>
            <a:endParaRPr lang="en-US" sz="4000" b="1" dirty="0" smtClean="0">
              <a:latin typeface="Arial" pitchFamily="34" charset="0"/>
              <a:cs typeface="Arial" pitchFamily="34" charset="0"/>
            </a:endParaRPr>
          </a:p>
          <a:p>
            <a:pPr lvl="0" rt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000" b="1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1"/>
          <p:cNvPicPr>
            <a:picLocks noChangeAspect="1" noChangeArrowheads="1"/>
          </p:cNvPicPr>
          <p:nvPr/>
        </p:nvPicPr>
        <p:blipFill>
          <a:blip r:embed="rId2" cstate="print"/>
          <a:srcRect l="25731" t="20183" r="59326" b="51797"/>
          <a:stretch>
            <a:fillRect/>
          </a:stretch>
        </p:blipFill>
        <p:spPr bwMode="auto">
          <a:xfrm>
            <a:off x="838794" y="3233664"/>
            <a:ext cx="3354200" cy="3536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899592" y="1978434"/>
            <a:ext cx="3342932" cy="187743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endParaRPr lang="ar-SA" sz="3200" b="1" dirty="0" smtClean="0"/>
          </a:p>
          <a:p>
            <a:r>
              <a:rPr lang="ar-SA" sz="2800" b="1" dirty="0" smtClean="0"/>
              <a:t>هي الزاوية المحصورة </a:t>
            </a:r>
          </a:p>
          <a:p>
            <a:r>
              <a:rPr lang="ar-SA" sz="2800" b="1" dirty="0" smtClean="0"/>
              <a:t>بين العمود المقام</a:t>
            </a:r>
          </a:p>
          <a:p>
            <a:r>
              <a:rPr lang="ar-SA" sz="2800" b="1" dirty="0" smtClean="0"/>
              <a:t> والشعاع المنكسر.</a:t>
            </a:r>
            <a:endParaRPr lang="en-US" sz="2800" b="1" dirty="0" smtClean="0"/>
          </a:p>
        </p:txBody>
      </p:sp>
      <p:pic>
        <p:nvPicPr>
          <p:cNvPr id="5" name="Picture 1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37750" y="1393659"/>
            <a:ext cx="366498" cy="458123"/>
          </a:xfrm>
          <a:prstGeom prst="rect">
            <a:avLst/>
          </a:prstGeom>
          <a:noFill/>
        </p:spPr>
      </p:pic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92762" y="1432386"/>
            <a:ext cx="399380" cy="507320"/>
          </a:xfrm>
          <a:prstGeom prst="rect">
            <a:avLst/>
          </a:prstGeom>
          <a:noFill/>
        </p:spPr>
      </p:pic>
      <p:pic>
        <p:nvPicPr>
          <p:cNvPr id="7" name="Picture 1"/>
          <p:cNvPicPr>
            <a:picLocks noChangeAspect="1" noChangeArrowheads="1"/>
          </p:cNvPicPr>
          <p:nvPr/>
        </p:nvPicPr>
        <p:blipFill>
          <a:blip r:embed="rId4" cstate="print"/>
          <a:srcRect l="25731" t="20183" r="59326" b="51797"/>
          <a:stretch>
            <a:fillRect/>
          </a:stretch>
        </p:blipFill>
        <p:spPr bwMode="auto">
          <a:xfrm>
            <a:off x="817006" y="4058762"/>
            <a:ext cx="2550890" cy="26892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مربع نص 1"/>
          <p:cNvSpPr txBox="1"/>
          <p:nvPr/>
        </p:nvSpPr>
        <p:spPr>
          <a:xfrm>
            <a:off x="3823203" y="190582"/>
            <a:ext cx="202383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/>
              <a:t>عرفي كلا من </a:t>
            </a:r>
            <a:endParaRPr lang="ar-SA" sz="2800" b="1" dirty="0"/>
          </a:p>
        </p:txBody>
      </p:sp>
      <p:sp>
        <p:nvSpPr>
          <p:cNvPr id="3" name="قوس كبير أيسر 2"/>
          <p:cNvSpPr/>
          <p:nvPr/>
        </p:nvSpPr>
        <p:spPr>
          <a:xfrm rot="5400000">
            <a:off x="4500704" y="-738884"/>
            <a:ext cx="668839" cy="3550583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8" name="مستطيل 7"/>
          <p:cNvSpPr/>
          <p:nvPr/>
        </p:nvSpPr>
        <p:spPr>
          <a:xfrm>
            <a:off x="6156176" y="1308857"/>
            <a:ext cx="25731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b="1" dirty="0">
                <a:solidFill>
                  <a:srgbClr val="FF0000"/>
                </a:solidFill>
              </a:rPr>
              <a:t>زاوية السقوط     </a:t>
            </a:r>
            <a:endParaRPr lang="ar-SA" sz="3200" b="1" dirty="0"/>
          </a:p>
        </p:txBody>
      </p:sp>
      <p:sp>
        <p:nvSpPr>
          <p:cNvPr id="9" name="مستطيل 8"/>
          <p:cNvSpPr/>
          <p:nvPr/>
        </p:nvSpPr>
        <p:spPr>
          <a:xfrm>
            <a:off x="1876778" y="1393659"/>
            <a:ext cx="25635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b="1" dirty="0">
                <a:solidFill>
                  <a:srgbClr val="FF0000"/>
                </a:solidFill>
              </a:rPr>
              <a:t>زاوية </a:t>
            </a:r>
            <a:r>
              <a:rPr lang="ar-SA" sz="3200" b="1" dirty="0" err="1">
                <a:solidFill>
                  <a:srgbClr val="FF0000"/>
                </a:solidFill>
              </a:rPr>
              <a:t>الإنكسار</a:t>
            </a:r>
            <a:r>
              <a:rPr lang="ar-SA" sz="3200" b="1" dirty="0">
                <a:solidFill>
                  <a:srgbClr val="FF0000"/>
                </a:solidFill>
              </a:rPr>
              <a:t>    </a:t>
            </a:r>
            <a:endParaRPr lang="ar-SA" sz="3200" b="1" dirty="0"/>
          </a:p>
        </p:txBody>
      </p:sp>
      <p:sp>
        <p:nvSpPr>
          <p:cNvPr id="10" name="مستطيل 9"/>
          <p:cNvSpPr/>
          <p:nvPr/>
        </p:nvSpPr>
        <p:spPr>
          <a:xfrm>
            <a:off x="5292079" y="2077572"/>
            <a:ext cx="3598977" cy="181588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ar-SA" sz="2800" b="1" dirty="0"/>
              <a:t>هي الزاوية </a:t>
            </a:r>
            <a:r>
              <a:rPr lang="ar-SA" sz="2800" b="1" dirty="0" smtClean="0"/>
              <a:t>المحصورة</a:t>
            </a:r>
          </a:p>
          <a:p>
            <a:r>
              <a:rPr lang="ar-SA" sz="2800" b="1" dirty="0" smtClean="0"/>
              <a:t> </a:t>
            </a:r>
            <a:r>
              <a:rPr lang="ar-SA" sz="2800" b="1" dirty="0"/>
              <a:t>بين العمود المقام </a:t>
            </a:r>
            <a:endParaRPr lang="ar-SA" sz="2800" b="1" dirty="0" smtClean="0"/>
          </a:p>
          <a:p>
            <a:r>
              <a:rPr lang="ar-SA" sz="2800" b="1" dirty="0" smtClean="0"/>
              <a:t>والشعاع </a:t>
            </a:r>
            <a:r>
              <a:rPr lang="ar-SA" sz="2800" b="1" dirty="0"/>
              <a:t>الساقط. </a:t>
            </a:r>
          </a:p>
          <a:p>
            <a:endParaRPr lang="ar-SA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ar-SA" b="1" dirty="0" smtClean="0"/>
              <a:t/>
            </a:r>
            <a:br>
              <a:rPr lang="ar-SA" b="1" dirty="0" smtClean="0"/>
            </a:br>
            <a:r>
              <a:rPr lang="ar-SA" b="1" dirty="0" smtClean="0"/>
              <a:t>قانون </a:t>
            </a:r>
            <a:r>
              <a:rPr lang="ar-SA" b="1" dirty="0" err="1" smtClean="0"/>
              <a:t>سنل</a:t>
            </a:r>
            <a:r>
              <a:rPr lang="ar-SA" b="1" dirty="0" smtClean="0"/>
              <a:t> في </a:t>
            </a:r>
            <a:r>
              <a:rPr lang="ar-SA" b="1" dirty="0" err="1" smtClean="0"/>
              <a:t>الإنكسار.</a:t>
            </a:r>
            <a:r>
              <a:rPr lang="en-US" b="1" dirty="0" smtClean="0"/>
              <a:t/>
            </a:r>
            <a:br>
              <a:rPr lang="en-US" b="1" dirty="0" smtClean="0"/>
            </a:br>
            <a:endParaRPr lang="ar-SA" b="1" dirty="0"/>
          </a:p>
        </p:txBody>
      </p:sp>
      <p:sp>
        <p:nvSpPr>
          <p:cNvPr id="7" name="عنصر نائب للمحتوى 2"/>
          <p:cNvSpPr>
            <a:spLocks noGrp="1"/>
          </p:cNvSpPr>
          <p:nvPr>
            <p:ph idx="1"/>
          </p:nvPr>
        </p:nvSpPr>
        <p:spPr>
          <a:xfrm>
            <a:off x="251520" y="2996952"/>
            <a:ext cx="8229600" cy="1872208"/>
          </a:xfrm>
          <a:solidFill>
            <a:srgbClr val="FFFF00"/>
          </a:solidFill>
        </p:spPr>
        <p:txBody>
          <a:bodyPr>
            <a:normAutofit/>
          </a:bodyPr>
          <a:lstStyle/>
          <a:p>
            <a:pPr>
              <a:buNone/>
            </a:pPr>
            <a:r>
              <a:rPr lang="ar-SA" b="1" dirty="0" smtClean="0"/>
              <a:t>معادلة </a:t>
            </a:r>
            <a:r>
              <a:rPr lang="ar-SA" b="1" dirty="0" err="1" smtClean="0"/>
              <a:t>سنل</a:t>
            </a:r>
            <a:r>
              <a:rPr lang="ar-SA" b="1" dirty="0" smtClean="0"/>
              <a:t> (قانون </a:t>
            </a:r>
            <a:r>
              <a:rPr lang="ar-SA" b="1" dirty="0" err="1" smtClean="0"/>
              <a:t>سنل</a:t>
            </a:r>
            <a:r>
              <a:rPr lang="ar-SA" b="1" dirty="0" smtClean="0"/>
              <a:t> في </a:t>
            </a:r>
            <a:r>
              <a:rPr lang="ar-SA" b="1" dirty="0" err="1" smtClean="0"/>
              <a:t>الإنكسار</a:t>
            </a:r>
            <a:r>
              <a:rPr lang="ar-SA" b="1" dirty="0" smtClean="0"/>
              <a:t>)</a:t>
            </a:r>
          </a:p>
          <a:p>
            <a:pPr>
              <a:buNone/>
            </a:pPr>
            <a:r>
              <a:rPr lang="ar-SA" b="1" dirty="0" smtClean="0"/>
              <a:t> تستخدم عندما يعبر الضوء حدا فاصلا بين مادتين شفافتين مختلفتين.</a:t>
            </a:r>
            <a:endParaRPr lang="en-US" b="1" dirty="0" smtClean="0"/>
          </a:p>
          <a:p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2038494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72400" y="4437112"/>
            <a:ext cx="361950" cy="447675"/>
          </a:xfrm>
          <a:prstGeom prst="rect">
            <a:avLst/>
          </a:prstGeom>
          <a:noFill/>
        </p:spPr>
      </p:pic>
      <p:sp>
        <p:nvSpPr>
          <p:cNvPr id="8199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00392" y="4869160"/>
            <a:ext cx="390525" cy="476250"/>
          </a:xfrm>
          <a:prstGeom prst="rect">
            <a:avLst/>
          </a:prstGeom>
          <a:noFill/>
        </p:spPr>
      </p:pic>
      <p:sp>
        <p:nvSpPr>
          <p:cNvPr id="8201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pic>
        <p:nvPicPr>
          <p:cNvPr id="8200" name="Picture 8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00392" y="5949280"/>
            <a:ext cx="453497" cy="576064"/>
          </a:xfrm>
          <a:prstGeom prst="rect">
            <a:avLst/>
          </a:prstGeom>
          <a:noFill/>
        </p:spPr>
      </p:pic>
      <p:sp>
        <p:nvSpPr>
          <p:cNvPr id="8203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8205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pic>
        <p:nvPicPr>
          <p:cNvPr id="8204" name="Picture 1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00392" y="5301208"/>
            <a:ext cx="514231" cy="642789"/>
          </a:xfrm>
          <a:prstGeom prst="rect">
            <a:avLst/>
          </a:prstGeom>
          <a:noFill/>
        </p:spPr>
      </p:pic>
      <p:sp>
        <p:nvSpPr>
          <p:cNvPr id="17" name="مستطيل 16"/>
          <p:cNvSpPr/>
          <p:nvPr/>
        </p:nvSpPr>
        <p:spPr>
          <a:xfrm>
            <a:off x="3923928" y="4365104"/>
            <a:ext cx="4572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ar-SA" sz="3200" b="1" dirty="0" smtClean="0"/>
              <a:t>   معامل انكسار الوسط الأول.</a:t>
            </a:r>
            <a:endParaRPr lang="en-US" sz="3200" b="1" dirty="0" smtClean="0"/>
          </a:p>
          <a:p>
            <a:r>
              <a:rPr lang="en-US" sz="3200" b="1" dirty="0" smtClean="0"/>
              <a:t>    </a:t>
            </a:r>
            <a:r>
              <a:rPr lang="ar-SA" sz="3200" b="1" dirty="0" smtClean="0"/>
              <a:t>معامل انكسار الوسط الثاني.</a:t>
            </a:r>
            <a:endParaRPr lang="en-US" sz="3200" b="1" dirty="0" smtClean="0"/>
          </a:p>
          <a:p>
            <a:r>
              <a:rPr lang="ar-SA" sz="3200" b="1" dirty="0" smtClean="0"/>
              <a:t>    زاوية السقوط.</a:t>
            </a:r>
            <a:endParaRPr lang="en-US" sz="3200" b="1" dirty="0" smtClean="0"/>
          </a:p>
          <a:p>
            <a:r>
              <a:rPr lang="ar-SA" sz="3200" b="1" dirty="0" smtClean="0"/>
              <a:t>    زاوية </a:t>
            </a:r>
            <a:r>
              <a:rPr lang="ar-SA" sz="3200" b="1" dirty="0" err="1" smtClean="0"/>
              <a:t>الإنكسار.</a:t>
            </a:r>
            <a:endParaRPr lang="en-US" sz="3200" b="1" dirty="0"/>
          </a:p>
        </p:txBody>
      </p:sp>
      <p:pic>
        <p:nvPicPr>
          <p:cNvPr id="19" name="Picture 1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02496" y="1291233"/>
            <a:ext cx="4408291" cy="625599"/>
          </a:xfrm>
          <a:prstGeom prst="rect">
            <a:avLst/>
          </a:prstGeom>
          <a:solidFill>
            <a:srgbClr val="FFFF00"/>
          </a:solidFill>
        </p:spPr>
      </p:pic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7" cstate="print"/>
          <a:srcRect l="25731" t="16703" r="59326" b="51797"/>
          <a:stretch>
            <a:fillRect/>
          </a:stretch>
        </p:blipFill>
        <p:spPr bwMode="auto">
          <a:xfrm>
            <a:off x="251520" y="2420888"/>
            <a:ext cx="3037838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مربع نص 4"/>
          <p:cNvSpPr txBox="1"/>
          <p:nvPr/>
        </p:nvSpPr>
        <p:spPr>
          <a:xfrm>
            <a:off x="3131840" y="2204864"/>
            <a:ext cx="5760640" cy="35394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>
                <a:solidFill>
                  <a:srgbClr val="FF0000"/>
                </a:solidFill>
              </a:rPr>
              <a:t>ينحرف الضوء مقتربا من العمود المقام  عند انتقاله من الهواء الى الزجاج</a:t>
            </a:r>
          </a:p>
          <a:p>
            <a:endParaRPr lang="ar-SA" sz="3200" b="1" dirty="0" smtClean="0"/>
          </a:p>
          <a:p>
            <a:endParaRPr lang="ar-SA" sz="3200" b="1" dirty="0" smtClean="0"/>
          </a:p>
          <a:p>
            <a:r>
              <a:rPr lang="ar-SA" sz="3200" b="1" dirty="0" smtClean="0">
                <a:solidFill>
                  <a:srgbClr val="7030A0"/>
                </a:solidFill>
              </a:rPr>
              <a:t>وينحرف مبتعدا عن العمود المقام عند انتقاله من الزجاج الى الهواء </a:t>
            </a:r>
          </a:p>
          <a:p>
            <a:endParaRPr lang="ar-SA" sz="3200" b="1" dirty="0" smtClean="0"/>
          </a:p>
        </p:txBody>
      </p:sp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2" cstate="print"/>
          <a:srcRect l="25731" t="16703" r="59326" b="51797"/>
          <a:stretch>
            <a:fillRect/>
          </a:stretch>
        </p:blipFill>
        <p:spPr bwMode="auto">
          <a:xfrm>
            <a:off x="0" y="3068960"/>
            <a:ext cx="3037838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5058" name="Picture 2" descr="http://s3.amazonaws.com/answer-board-image/20097281817166338440183606007666242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-76890"/>
            <a:ext cx="7008440" cy="56943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ar-SA" b="1" dirty="0" smtClean="0"/>
              <a:t>على ماذا يعتمد معامل الانكسار؟</a:t>
            </a:r>
            <a:endParaRPr lang="ar-SA" b="1" dirty="0"/>
          </a:p>
        </p:txBody>
      </p:sp>
      <p:sp>
        <p:nvSpPr>
          <p:cNvPr id="4" name="مستطيل 3"/>
          <p:cNvSpPr/>
          <p:nvPr/>
        </p:nvSpPr>
        <p:spPr>
          <a:xfrm>
            <a:off x="467544" y="2420888"/>
            <a:ext cx="8064896" cy="14465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ar-SA" sz="3200" b="1" dirty="0" smtClean="0"/>
              <a:t> </a:t>
            </a:r>
            <a:r>
              <a:rPr lang="en-US" sz="4400" b="1" dirty="0" smtClean="0">
                <a:solidFill>
                  <a:srgbClr val="FF0000"/>
                </a:solidFill>
              </a:rPr>
              <a:t>n </a:t>
            </a:r>
            <a:r>
              <a:rPr lang="ar-SA" sz="4400" b="1" dirty="0" smtClean="0">
                <a:solidFill>
                  <a:srgbClr val="FF0000"/>
                </a:solidFill>
              </a:rPr>
              <a:t> معامل الانكسار </a:t>
            </a:r>
            <a:r>
              <a:rPr lang="ar-SA" sz="4400" b="1" dirty="0" smtClean="0"/>
              <a:t>وهو مقدار ثابت</a:t>
            </a:r>
          </a:p>
          <a:p>
            <a:r>
              <a:rPr lang="ar-SA" sz="4400" b="1" dirty="0" smtClean="0"/>
              <a:t> يعتمد على المادة ولا يعتمد على الزوايا.</a:t>
            </a:r>
            <a:endParaRPr lang="en-US" sz="4400" b="1" dirty="0" smtClean="0"/>
          </a:p>
        </p:txBody>
      </p:sp>
      <p:sp>
        <p:nvSpPr>
          <p:cNvPr id="5" name="مربع نص 4"/>
          <p:cNvSpPr txBox="1"/>
          <p:nvPr/>
        </p:nvSpPr>
        <p:spPr>
          <a:xfrm>
            <a:off x="5868144" y="5373216"/>
            <a:ext cx="2664296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4000" b="1" dirty="0" smtClean="0"/>
              <a:t>الجدول</a:t>
            </a:r>
            <a:endParaRPr lang="ar-SA" sz="4000" b="1" dirty="0"/>
          </a:p>
        </p:txBody>
      </p:sp>
    </p:spTree>
    <p:extLst>
      <p:ext uri="{BB962C8B-B14F-4D97-AF65-F5344CB8AC3E}">
        <p14:creationId xmlns:p14="http://schemas.microsoft.com/office/powerpoint/2010/main" val="3640783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1026" name="Picture 2" descr="http://www.ecockburn.com.au/wp-content/uploads/2010/11/wate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0460"/>
            <a:ext cx="9324528" cy="6878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مربع نص 4"/>
          <p:cNvSpPr txBox="1"/>
          <p:nvPr/>
        </p:nvSpPr>
        <p:spPr>
          <a:xfrm>
            <a:off x="2124657" y="692696"/>
            <a:ext cx="6984776" cy="618630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600" b="1" dirty="0" smtClean="0"/>
              <a:t>زاوية الانكسار</a:t>
            </a:r>
          </a:p>
          <a:p>
            <a:endParaRPr lang="ar-SA" sz="3600" b="1" dirty="0" smtClean="0"/>
          </a:p>
          <a:p>
            <a:endParaRPr lang="ar-SA" sz="3600" b="1" dirty="0"/>
          </a:p>
          <a:p>
            <a:endParaRPr lang="ar-SA" sz="3600" b="1" dirty="0" smtClean="0"/>
          </a:p>
          <a:p>
            <a:endParaRPr lang="ar-SA" sz="3600" b="1" dirty="0" smtClean="0"/>
          </a:p>
          <a:p>
            <a:endParaRPr lang="ar-SA" sz="3600" b="1" dirty="0" smtClean="0"/>
          </a:p>
          <a:p>
            <a:r>
              <a:rPr lang="ar-SA" sz="3600" b="1" dirty="0" smtClean="0"/>
              <a:t>زاوية الانكسار تكون محصورة </a:t>
            </a:r>
          </a:p>
          <a:p>
            <a:endParaRPr lang="ar-SA" sz="3600" b="1" dirty="0"/>
          </a:p>
          <a:p>
            <a:r>
              <a:rPr lang="ar-SA" sz="3600" b="1" dirty="0" smtClean="0"/>
              <a:t> بين الشعاع المنكسر و العمود المقام</a:t>
            </a:r>
          </a:p>
          <a:p>
            <a:r>
              <a:rPr lang="ar-SA" sz="3600" b="1" dirty="0" smtClean="0"/>
              <a:t> على السطح للجهة المعاكسة </a:t>
            </a:r>
          </a:p>
          <a:p>
            <a:r>
              <a:rPr lang="ar-SA" sz="3600" b="1" dirty="0" smtClean="0"/>
              <a:t>التي سقط منها الشعاع</a:t>
            </a:r>
            <a:endParaRPr lang="ar-SA" sz="3600" b="1" dirty="0"/>
          </a:p>
        </p:txBody>
      </p:sp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3" cstate="print"/>
          <a:srcRect l="25731" t="16703" r="59326" b="51797"/>
          <a:stretch>
            <a:fillRect/>
          </a:stretch>
        </p:blipFill>
        <p:spPr bwMode="auto">
          <a:xfrm>
            <a:off x="0" y="3725634"/>
            <a:ext cx="2483768" cy="294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13229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67544" y="836712"/>
            <a:ext cx="8229600" cy="5328592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ar-SA" dirty="0" smtClean="0"/>
              <a:t> </a:t>
            </a:r>
            <a:r>
              <a:rPr lang="ar-SA" sz="3600" b="1" dirty="0" smtClean="0"/>
              <a:t>الضوء ينكسر دائما في  اتجاه العمود المقام   </a:t>
            </a:r>
          </a:p>
          <a:p>
            <a:pPr marL="0" indent="0">
              <a:buNone/>
            </a:pPr>
            <a:r>
              <a:rPr lang="ar-SA" sz="3600" b="1" dirty="0" smtClean="0"/>
              <a:t>عندما يدخل المادة </a:t>
            </a:r>
          </a:p>
          <a:p>
            <a:pPr marL="0" indent="0">
              <a:buNone/>
            </a:pPr>
            <a:endParaRPr lang="ar-SA" sz="3600" b="1" dirty="0" smtClean="0"/>
          </a:p>
          <a:p>
            <a:pPr marL="0" indent="0">
              <a:buNone/>
            </a:pPr>
            <a:r>
              <a:rPr lang="ar-SA" sz="3600" b="1" dirty="0" smtClean="0"/>
              <a:t>وانه ينكسر بعيدا عن العمودي  عندما يخرج من المادة </a:t>
            </a:r>
          </a:p>
          <a:p>
            <a:pPr marL="0" indent="0">
              <a:buNone/>
            </a:pPr>
            <a:endParaRPr lang="ar-SA" sz="4400" b="1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ar-SA" sz="4400" b="1" dirty="0" smtClean="0">
                <a:solidFill>
                  <a:srgbClr val="C00000"/>
                </a:solidFill>
              </a:rPr>
              <a:t>هل هذا صحيح؟</a:t>
            </a:r>
          </a:p>
        </p:txBody>
      </p:sp>
    </p:spTree>
    <p:extLst>
      <p:ext uri="{BB962C8B-B14F-4D97-AF65-F5344CB8AC3E}">
        <p14:creationId xmlns:p14="http://schemas.microsoft.com/office/powerpoint/2010/main" val="636050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وسيلة شرح على شكل سحابة 3"/>
          <p:cNvSpPr/>
          <p:nvPr/>
        </p:nvSpPr>
        <p:spPr>
          <a:xfrm>
            <a:off x="1547664" y="1196752"/>
            <a:ext cx="6120680" cy="3312368"/>
          </a:xfrm>
          <a:prstGeom prst="cloudCallou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7200" b="1" dirty="0" smtClean="0"/>
              <a:t>تجربة  استهلالية</a:t>
            </a:r>
            <a:endParaRPr lang="ar-SA" sz="7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مستطيل مستدير الزوايا 3"/>
          <p:cNvSpPr/>
          <p:nvPr/>
        </p:nvSpPr>
        <p:spPr>
          <a:xfrm>
            <a:off x="539552" y="188640"/>
            <a:ext cx="7992888" cy="633670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ar-SA" sz="4400" b="1" dirty="0">
                <a:solidFill>
                  <a:srgbClr val="00FFCC"/>
                </a:solidFill>
              </a:rPr>
              <a:t>على ماذا يعتمد اتجاه انكسار الضوء ؟ </a:t>
            </a:r>
            <a:endParaRPr lang="ar-SA" sz="4400" b="1" dirty="0" smtClean="0">
              <a:solidFill>
                <a:srgbClr val="00FFCC"/>
              </a:solidFill>
            </a:endParaRPr>
          </a:p>
          <a:p>
            <a:endParaRPr lang="ar-SA" sz="4400" b="1" dirty="0">
              <a:solidFill>
                <a:srgbClr val="00FFCC"/>
              </a:solidFill>
            </a:endParaRPr>
          </a:p>
          <a:p>
            <a:r>
              <a:rPr lang="ar-SA" sz="4400" b="1" dirty="0" smtClean="0">
                <a:solidFill>
                  <a:srgbClr val="00FFCC"/>
                </a:solidFill>
              </a:rPr>
              <a:t>على </a:t>
            </a:r>
            <a:r>
              <a:rPr lang="ar-SA" sz="4400" b="1" dirty="0">
                <a:solidFill>
                  <a:srgbClr val="00FFCC"/>
                </a:solidFill>
              </a:rPr>
              <a:t>معاملي انكسار </a:t>
            </a:r>
            <a:r>
              <a:rPr lang="ar-SA" sz="4400" b="1" dirty="0" smtClean="0">
                <a:solidFill>
                  <a:srgbClr val="00FFCC"/>
                </a:solidFill>
              </a:rPr>
              <a:t>الوسطين</a:t>
            </a:r>
          </a:p>
          <a:p>
            <a:r>
              <a:rPr lang="ar-SA" sz="4400" b="1" dirty="0" smtClean="0">
                <a:solidFill>
                  <a:srgbClr val="00FFCC"/>
                </a:solidFill>
              </a:rPr>
              <a:t> </a:t>
            </a:r>
            <a:endParaRPr lang="ar-SA" sz="4400" b="1" dirty="0">
              <a:solidFill>
                <a:srgbClr val="00FFCC"/>
              </a:solidFill>
            </a:endParaRPr>
          </a:p>
          <a:p>
            <a:r>
              <a:rPr lang="ar-SA" sz="4400" b="1" dirty="0">
                <a:solidFill>
                  <a:srgbClr val="00FFCC"/>
                </a:solidFill>
              </a:rPr>
              <a:t>وينكسر الضوء في اتجاه العمودي فقط</a:t>
            </a:r>
          </a:p>
          <a:p>
            <a:r>
              <a:rPr lang="ar-SA" sz="4400" b="1" dirty="0">
                <a:solidFill>
                  <a:srgbClr val="00FFCC"/>
                </a:solidFill>
              </a:rPr>
              <a:t>اذا كان  الوسط الذي يدخل </a:t>
            </a:r>
            <a:r>
              <a:rPr lang="ar-SA" sz="4400" b="1" dirty="0" err="1">
                <a:solidFill>
                  <a:srgbClr val="00FFCC"/>
                </a:solidFill>
              </a:rPr>
              <a:t>فية</a:t>
            </a:r>
            <a:r>
              <a:rPr lang="ar-SA" sz="4400" b="1" dirty="0">
                <a:solidFill>
                  <a:srgbClr val="00FFCC"/>
                </a:solidFill>
              </a:rPr>
              <a:t> الضوء ذا معامل  انكسار </a:t>
            </a:r>
            <a:r>
              <a:rPr lang="ar-SA" sz="4400" b="1" dirty="0" smtClean="0">
                <a:solidFill>
                  <a:srgbClr val="00FFCC"/>
                </a:solidFill>
              </a:rPr>
              <a:t>اكبر</a:t>
            </a:r>
          </a:p>
          <a:p>
            <a:r>
              <a:rPr lang="ar-SA" sz="4400" b="1" dirty="0" smtClean="0">
                <a:solidFill>
                  <a:srgbClr val="00FFCC"/>
                </a:solidFill>
              </a:rPr>
              <a:t> </a:t>
            </a:r>
            <a:r>
              <a:rPr lang="ar-SA" sz="4400" b="1" dirty="0">
                <a:solidFill>
                  <a:srgbClr val="00FFCC"/>
                </a:solidFill>
              </a:rPr>
              <a:t>من الوسط الذي سقط منه</a:t>
            </a:r>
          </a:p>
        </p:txBody>
      </p:sp>
    </p:spTree>
    <p:extLst>
      <p:ext uri="{BB962C8B-B14F-4D97-AF65-F5344CB8AC3E}">
        <p14:creationId xmlns:p14="http://schemas.microsoft.com/office/powerpoint/2010/main" val="3241346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098" name="Picture 2" descr="C:\Users\A-D-C\Desktop\اول ثانوي\1706997-4500x3600-37019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991"/>
            <a:ext cx="9144000" cy="6836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مربع نص 3"/>
          <p:cNvSpPr txBox="1"/>
          <p:nvPr/>
        </p:nvSpPr>
        <p:spPr>
          <a:xfrm>
            <a:off x="395536" y="764704"/>
            <a:ext cx="7776864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7200" b="1" dirty="0" smtClean="0"/>
              <a:t>بسم الله الرحمن الرحيم</a:t>
            </a:r>
            <a:endParaRPr lang="ar-SA" sz="7200" b="1" dirty="0"/>
          </a:p>
        </p:txBody>
      </p:sp>
    </p:spTree>
    <p:extLst>
      <p:ext uri="{BB962C8B-B14F-4D97-AF65-F5344CB8AC3E}">
        <p14:creationId xmlns:p14="http://schemas.microsoft.com/office/powerpoint/2010/main" val="994181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عنصر نائب للمحتوى 3" descr="3088-blue-waves-1920x1080-abstract-wallpaper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3" name="مستطيل 2"/>
          <p:cNvSpPr/>
          <p:nvPr/>
        </p:nvSpPr>
        <p:spPr>
          <a:xfrm>
            <a:off x="2771800" y="620688"/>
            <a:ext cx="594015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4000" b="1" dirty="0">
                <a:solidFill>
                  <a:srgbClr val="002060"/>
                </a:solidFill>
              </a:rPr>
              <a:t>مفهوم تغير اتجاه الضوء </a:t>
            </a:r>
          </a:p>
          <a:p>
            <a:r>
              <a:rPr lang="ar-SA" sz="4000" b="1" dirty="0">
                <a:solidFill>
                  <a:srgbClr val="002060"/>
                </a:solidFill>
              </a:rPr>
              <a:t>عندما ينتقل  من وسط الى آخر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ar-SA" sz="4400" b="1" dirty="0" smtClean="0"/>
              <a:t>عندما تصل مقدمة الموجة </a:t>
            </a:r>
          </a:p>
          <a:p>
            <a:pPr marL="0" indent="0">
              <a:buNone/>
            </a:pPr>
            <a:r>
              <a:rPr lang="ar-SA" sz="4400" b="1" dirty="0" smtClean="0"/>
              <a:t>الى المنطقة التي لها معامل انكسار اكبر</a:t>
            </a:r>
          </a:p>
          <a:p>
            <a:pPr marL="0" indent="0">
              <a:buNone/>
            </a:pPr>
            <a:r>
              <a:rPr lang="ar-SA" sz="4400" b="1" dirty="0" smtClean="0"/>
              <a:t>  </a:t>
            </a:r>
          </a:p>
          <a:p>
            <a:pPr marL="0" indent="0">
              <a:buNone/>
            </a:pPr>
            <a:r>
              <a:rPr lang="ar-SA" sz="4400" b="1" dirty="0" smtClean="0">
                <a:solidFill>
                  <a:srgbClr val="FF0000"/>
                </a:solidFill>
              </a:rPr>
              <a:t>يمكن تشبيهها بدولابين  مرتبطين </a:t>
            </a:r>
          </a:p>
          <a:p>
            <a:pPr marL="0" indent="0">
              <a:buNone/>
            </a:pPr>
            <a:r>
              <a:rPr lang="ar-SA" sz="4400" b="1" dirty="0" smtClean="0">
                <a:solidFill>
                  <a:srgbClr val="FF0000"/>
                </a:solidFill>
              </a:rPr>
              <a:t>معا بمحور</a:t>
            </a:r>
          </a:p>
          <a:p>
            <a:pPr marL="0" indent="0">
              <a:buNone/>
            </a:pPr>
            <a:endParaRPr lang="ar-SA" sz="4400" b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ar-SA" sz="4400" b="1" dirty="0" smtClean="0"/>
              <a:t> ويتحركان على سطح </a:t>
            </a:r>
          </a:p>
          <a:p>
            <a:pPr marL="0" indent="0">
              <a:buNone/>
            </a:pPr>
            <a:r>
              <a:rPr lang="ar-SA" sz="4400" b="1" dirty="0" smtClean="0"/>
              <a:t>املس ثم يصلان الى ارض عشبيه</a:t>
            </a:r>
          </a:p>
          <a:p>
            <a:pPr marL="0" indent="0">
              <a:buNone/>
            </a:pPr>
            <a:endParaRPr lang="ar-SA" sz="4400" b="1" dirty="0"/>
          </a:p>
          <a:p>
            <a:pPr marL="0" indent="0">
              <a:buNone/>
            </a:pPr>
            <a:r>
              <a:rPr lang="ar-SA" sz="4400" b="1" dirty="0" smtClean="0"/>
              <a:t>فلنتأمل </a:t>
            </a:r>
            <a:r>
              <a:rPr lang="ar-SA" sz="4400" b="1" dirty="0"/>
              <a:t>المثال </a:t>
            </a:r>
            <a:r>
              <a:rPr lang="ar-SA" sz="4400" b="1" dirty="0" smtClean="0"/>
              <a:t>التالي </a:t>
            </a:r>
            <a:endParaRPr lang="ar-SA" sz="44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38" t="22541" r="23270" b="34381"/>
          <a:stretch/>
        </p:blipFill>
        <p:spPr bwMode="auto">
          <a:xfrm>
            <a:off x="0" y="1412776"/>
            <a:ext cx="2350114" cy="2791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38" t="76159" r="23270" b="10656"/>
          <a:stretch/>
        </p:blipFill>
        <p:spPr bwMode="auto">
          <a:xfrm>
            <a:off x="222761" y="4581128"/>
            <a:ext cx="3367461" cy="1224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97385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3148534" y="404664"/>
            <a:ext cx="5524268" cy="5847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ar-SA" sz="3200" b="1" dirty="0"/>
              <a:t>تخيل انك تدفع عربة </a:t>
            </a:r>
            <a:r>
              <a:rPr lang="ar-SA" sz="3200" b="1" dirty="0" smtClean="0"/>
              <a:t> </a:t>
            </a:r>
            <a:r>
              <a:rPr lang="ar-SA" sz="3200" b="1" dirty="0"/>
              <a:t>كما في الشكل ادناه</a:t>
            </a:r>
            <a:endParaRPr lang="ar-SA" sz="3200" dirty="0"/>
          </a:p>
        </p:txBody>
      </p:sp>
      <p:sp>
        <p:nvSpPr>
          <p:cNvPr id="5" name="مستطيل 4"/>
          <p:cNvSpPr/>
          <p:nvPr/>
        </p:nvSpPr>
        <p:spPr>
          <a:xfrm>
            <a:off x="2300602" y="1412776"/>
            <a:ext cx="63722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3200" b="1" dirty="0" smtClean="0">
                <a:solidFill>
                  <a:srgbClr val="FF0000"/>
                </a:solidFill>
              </a:rPr>
              <a:t>كيف تكون القوة </a:t>
            </a:r>
            <a:r>
              <a:rPr lang="ar-SA" sz="3200" b="1" dirty="0">
                <a:solidFill>
                  <a:srgbClr val="FF0000"/>
                </a:solidFill>
              </a:rPr>
              <a:t>التي تدفع بها </a:t>
            </a:r>
            <a:r>
              <a:rPr lang="ar-SA" sz="3200" b="1" dirty="0" smtClean="0">
                <a:solidFill>
                  <a:srgbClr val="FF0000"/>
                </a:solidFill>
              </a:rPr>
              <a:t>العربة؟</a:t>
            </a:r>
          </a:p>
          <a:p>
            <a:r>
              <a:rPr lang="ar-SA" sz="3200" b="1" dirty="0" smtClean="0"/>
              <a:t> </a:t>
            </a:r>
          </a:p>
          <a:p>
            <a:r>
              <a:rPr lang="ar-SA" sz="3200" b="1" dirty="0" smtClean="0"/>
              <a:t>منتظمة  اي </a:t>
            </a:r>
            <a:r>
              <a:rPr lang="ar-SA" sz="3200" b="1" dirty="0"/>
              <a:t>ثابتة </a:t>
            </a:r>
            <a:endParaRPr lang="ar-SA" sz="3200" b="1" dirty="0" smtClean="0"/>
          </a:p>
          <a:p>
            <a:r>
              <a:rPr lang="ar-SA" sz="3200" b="1" dirty="0" smtClean="0"/>
              <a:t>فإن </a:t>
            </a:r>
            <a:r>
              <a:rPr lang="ar-SA" sz="3200" b="1" dirty="0"/>
              <a:t>سرعة العربة ستكون ثابتة </a:t>
            </a:r>
            <a:r>
              <a:rPr lang="ar-SA" sz="3200" b="1" dirty="0" smtClean="0"/>
              <a:t>ايضا</a:t>
            </a:r>
          </a:p>
          <a:p>
            <a:endParaRPr lang="ar-SA" sz="3200" b="1" dirty="0" smtClean="0"/>
          </a:p>
        </p:txBody>
      </p:sp>
      <p:sp>
        <p:nvSpPr>
          <p:cNvPr id="2" name="مستطيل مستدير الزوايا 1"/>
          <p:cNvSpPr/>
          <p:nvPr/>
        </p:nvSpPr>
        <p:spPr>
          <a:xfrm>
            <a:off x="3148534" y="4077072"/>
            <a:ext cx="5756986" cy="2232248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ar-SA" sz="4400" b="1" dirty="0">
                <a:solidFill>
                  <a:srgbClr val="00FFCC"/>
                </a:solidFill>
              </a:rPr>
              <a:t>هذا اذا كان الوسط الذي تتحرك فيه العربة متجانس</a:t>
            </a:r>
          </a:p>
          <a:p>
            <a:r>
              <a:rPr lang="ar-SA" sz="4400" b="1" dirty="0">
                <a:solidFill>
                  <a:srgbClr val="00FFCC"/>
                </a:solidFill>
              </a:rPr>
              <a:t> </a:t>
            </a:r>
            <a:endParaRPr lang="ar-SA" sz="4400" dirty="0">
              <a:solidFill>
                <a:srgbClr val="00FFCC"/>
              </a:solidFill>
            </a:endParaRPr>
          </a:p>
        </p:txBody>
      </p:sp>
      <p:pic>
        <p:nvPicPr>
          <p:cNvPr id="6" name="صورة 5" descr="http://t3.gstatic.com/images?q=tbn:ANd9GcSwZODHxiTqiKvEGVou9SLj3eCyYmoVu8quLn4f08KQ9glT_pEO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358"/>
          <a:stretch/>
        </p:blipFill>
        <p:spPr bwMode="auto">
          <a:xfrm>
            <a:off x="61003" y="2492896"/>
            <a:ext cx="3198839" cy="119892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3166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1835696" y="404664"/>
            <a:ext cx="6981122" cy="4555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0"/>
            <a:r>
              <a:rPr lang="ar-SA" sz="4000" b="1" dirty="0">
                <a:solidFill>
                  <a:srgbClr val="00B050"/>
                </a:solidFill>
              </a:rPr>
              <a:t>ولكن ماذا يحدث لو بدأت تدخل بالعربة على ارض عشبية؟ </a:t>
            </a:r>
            <a:endParaRPr lang="ar-SA" sz="4000" b="1" dirty="0" smtClean="0">
              <a:solidFill>
                <a:srgbClr val="00B050"/>
              </a:solidFill>
            </a:endParaRPr>
          </a:p>
          <a:p>
            <a:pPr rtl="0"/>
            <a:endParaRPr lang="ar-SA" sz="3200" b="1" dirty="0"/>
          </a:p>
          <a:p>
            <a:pPr rtl="0"/>
            <a:r>
              <a:rPr lang="ar-SA" sz="3200" b="1" dirty="0" smtClean="0"/>
              <a:t>فإن </a:t>
            </a:r>
            <a:r>
              <a:rPr lang="ar-SA" sz="3200" b="1" dirty="0"/>
              <a:t>العربة سوف تقل سرعتها </a:t>
            </a:r>
            <a:endParaRPr lang="ar-SA" sz="3200" b="1" dirty="0" smtClean="0"/>
          </a:p>
          <a:p>
            <a:pPr rtl="0"/>
            <a:endParaRPr lang="ar-SA" sz="3200" b="1" dirty="0"/>
          </a:p>
          <a:p>
            <a:pPr rtl="0"/>
            <a:r>
              <a:rPr lang="ar-SA" sz="3200" b="1" dirty="0" smtClean="0"/>
              <a:t>حيث </a:t>
            </a:r>
            <a:r>
              <a:rPr lang="ar-SA" sz="3200" b="1" dirty="0"/>
              <a:t>ان قوة الاحتكاك تصبح اكبر </a:t>
            </a:r>
            <a:endParaRPr lang="ar-SA" sz="3200" b="1" dirty="0" smtClean="0"/>
          </a:p>
          <a:p>
            <a:pPr rtl="0"/>
            <a:endParaRPr lang="ar-SA" sz="3200" b="1" dirty="0"/>
          </a:p>
          <a:p>
            <a:pPr rtl="0"/>
            <a:endParaRPr lang="ar-SA" sz="3200" b="1" dirty="0" smtClean="0"/>
          </a:p>
          <a:p>
            <a:pPr rtl="0"/>
            <a:r>
              <a:rPr lang="en-US" b="1" dirty="0" smtClean="0"/>
              <a:t>.</a:t>
            </a:r>
            <a:endParaRPr lang="en-US" dirty="0"/>
          </a:p>
        </p:txBody>
      </p:sp>
      <p:sp>
        <p:nvSpPr>
          <p:cNvPr id="2" name="مستطيل مستدير الزوايا 1"/>
          <p:cNvSpPr/>
          <p:nvPr/>
        </p:nvSpPr>
        <p:spPr>
          <a:xfrm>
            <a:off x="3347864" y="4149080"/>
            <a:ext cx="5616624" cy="2448272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4000" b="1" dirty="0">
                <a:solidFill>
                  <a:srgbClr val="FFC000"/>
                </a:solidFill>
              </a:rPr>
              <a:t>ولهذا تحتاج ان تزيد قوة الدفع لتحافظ على نفس السرعة على الرصيف</a:t>
            </a:r>
            <a:endParaRPr lang="ar-SA" sz="4000" dirty="0">
              <a:solidFill>
                <a:srgbClr val="FFC000"/>
              </a:solidFill>
            </a:endParaRPr>
          </a:p>
        </p:txBody>
      </p:sp>
      <p:pic>
        <p:nvPicPr>
          <p:cNvPr id="5" name="صورة 4" descr="http://t3.gstatic.com/images?q=tbn:ANd9GcSwZODHxiTqiKvEGVou9SLj3eCyYmoVu8quLn4f08KQ9glT_pEO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772816"/>
            <a:ext cx="2622775" cy="28529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47085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611560" y="476672"/>
            <a:ext cx="7992888" cy="5786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0"/>
            <a:r>
              <a:rPr lang="ar-SA" sz="3200" b="1" dirty="0"/>
              <a:t>والآن تخيل أنك قمت بدفع العربة إلى الأرض العشبية </a:t>
            </a:r>
            <a:endParaRPr lang="ar-SA" sz="3200" b="1" dirty="0" smtClean="0"/>
          </a:p>
          <a:p>
            <a:pPr rtl="0"/>
            <a:endParaRPr lang="ar-SA" sz="3200" b="1" dirty="0"/>
          </a:p>
          <a:p>
            <a:pPr rtl="0"/>
            <a:r>
              <a:rPr lang="ar-SA" sz="3200" b="1" dirty="0" smtClean="0"/>
              <a:t>بزاوية </a:t>
            </a:r>
            <a:r>
              <a:rPr lang="ar-SA" sz="3200" b="1" dirty="0"/>
              <a:t>فإن </a:t>
            </a:r>
            <a:r>
              <a:rPr lang="ar-SA" sz="3200" b="1" dirty="0" err="1"/>
              <a:t>شيئ</a:t>
            </a:r>
            <a:r>
              <a:rPr lang="ar-SA" sz="3200" b="1" dirty="0"/>
              <a:t> أخر سيحدث! </a:t>
            </a:r>
            <a:endParaRPr lang="ar-SA" sz="3200" b="1" dirty="0" smtClean="0"/>
          </a:p>
          <a:p>
            <a:pPr rtl="0"/>
            <a:endParaRPr lang="ar-SA" sz="3200" b="1" dirty="0"/>
          </a:p>
          <a:p>
            <a:pPr rtl="0"/>
            <a:endParaRPr lang="ar-SA" sz="3200" b="1" dirty="0" smtClean="0"/>
          </a:p>
          <a:p>
            <a:pPr rtl="0"/>
            <a:endParaRPr lang="en-US" sz="3200" b="1" dirty="0" smtClean="0"/>
          </a:p>
          <a:p>
            <a:pPr rtl="0"/>
            <a:r>
              <a:rPr lang="ar-SA" sz="3200" b="1" dirty="0" smtClean="0"/>
              <a:t>العجلة </a:t>
            </a:r>
            <a:r>
              <a:rPr lang="ar-SA" sz="3200" b="1" dirty="0"/>
              <a:t>اليمين للعربة </a:t>
            </a:r>
            <a:endParaRPr lang="ar-SA" sz="3200" b="1" dirty="0" smtClean="0"/>
          </a:p>
          <a:p>
            <a:pPr rtl="0"/>
            <a:endParaRPr lang="ar-SA" sz="3200" b="1" dirty="0" smtClean="0"/>
          </a:p>
          <a:p>
            <a:pPr rtl="0"/>
            <a:r>
              <a:rPr lang="ar-SA" sz="3200" b="1" dirty="0" smtClean="0"/>
              <a:t>تدخل </a:t>
            </a:r>
            <a:r>
              <a:rPr lang="ar-SA" sz="3200" b="1" dirty="0"/>
              <a:t>الى </a:t>
            </a:r>
            <a:r>
              <a:rPr lang="ar-SA" sz="3200" b="1" dirty="0" smtClean="0"/>
              <a:t>الأرض </a:t>
            </a:r>
            <a:r>
              <a:rPr lang="ar-SA" sz="3200" b="1" dirty="0"/>
              <a:t>العشبية </a:t>
            </a:r>
            <a:endParaRPr lang="ar-SA" sz="3200" b="1" dirty="0" smtClean="0"/>
          </a:p>
          <a:p>
            <a:pPr rtl="0"/>
            <a:r>
              <a:rPr lang="ar-SA" sz="3200" b="1" dirty="0" smtClean="0"/>
              <a:t>قبل </a:t>
            </a:r>
            <a:r>
              <a:rPr lang="ar-SA" sz="3200" b="1" dirty="0"/>
              <a:t>العجلة </a:t>
            </a:r>
            <a:r>
              <a:rPr lang="ar-SA" sz="3200" b="1" dirty="0" smtClean="0"/>
              <a:t>اليسار</a:t>
            </a:r>
          </a:p>
          <a:p>
            <a:pPr rtl="0"/>
            <a:endParaRPr lang="ar-SA" sz="3200" b="1" dirty="0"/>
          </a:p>
          <a:p>
            <a:pPr rtl="0"/>
            <a:r>
              <a:rPr lang="en-US" b="1" dirty="0" smtClean="0"/>
              <a:t>.</a:t>
            </a:r>
            <a:endParaRPr lang="en-US" dirty="0"/>
          </a:p>
        </p:txBody>
      </p:sp>
      <p:pic>
        <p:nvPicPr>
          <p:cNvPr id="5" name="صورة 4" descr="http://t3.gstatic.com/images?q=tbn:ANd9GcSwZODHxiTqiKvEGVou9SLj3eCyYmoVu8quLn4f08KQ9glT_pEO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478" y="3001005"/>
            <a:ext cx="3198839" cy="378903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93689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3707904" y="404664"/>
            <a:ext cx="4572000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pPr rtl="0"/>
            <a:r>
              <a:rPr lang="ar-SA" sz="3600" b="1" dirty="0"/>
              <a:t>فإن العجلة اليمين  عندما </a:t>
            </a:r>
            <a:endParaRPr lang="en-US" sz="3600" b="1" dirty="0" smtClean="0"/>
          </a:p>
          <a:p>
            <a:pPr rtl="0"/>
            <a:r>
              <a:rPr lang="ar-SA" sz="3600" b="1" dirty="0" smtClean="0"/>
              <a:t>تلمس </a:t>
            </a:r>
            <a:r>
              <a:rPr lang="ar-SA" sz="3600" b="1" dirty="0"/>
              <a:t>العشب </a:t>
            </a:r>
            <a:endParaRPr lang="ar-SA" sz="3600" b="1" dirty="0" smtClean="0"/>
          </a:p>
          <a:p>
            <a:pPr rtl="0"/>
            <a:endParaRPr lang="ar-SA" sz="3600" b="1" dirty="0"/>
          </a:p>
          <a:p>
            <a:pPr rtl="0"/>
            <a:r>
              <a:rPr lang="ar-SA" sz="3600" b="1" dirty="0" smtClean="0"/>
              <a:t>تتباطأ </a:t>
            </a:r>
            <a:endParaRPr lang="ar-SA" sz="3600" b="1" dirty="0"/>
          </a:p>
          <a:p>
            <a:pPr rtl="0"/>
            <a:r>
              <a:rPr lang="ar-SA" sz="3600" b="1" dirty="0"/>
              <a:t> </a:t>
            </a:r>
            <a:endParaRPr lang="ar-SA" sz="3600" b="1" dirty="0" smtClean="0"/>
          </a:p>
          <a:p>
            <a:pPr rtl="0"/>
            <a:r>
              <a:rPr lang="ar-SA" sz="3600" b="1" dirty="0" smtClean="0"/>
              <a:t>بينما </a:t>
            </a:r>
            <a:r>
              <a:rPr lang="ar-SA" sz="3600" b="1" dirty="0"/>
              <a:t>العجلة اليسار لازالت محتفظة بسرعتها الاصلية</a:t>
            </a: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3491880" y="4477160"/>
            <a:ext cx="5472608" cy="172819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>
                <a:solidFill>
                  <a:srgbClr val="66FF33"/>
                </a:solidFill>
              </a:rPr>
              <a:t>وهذا سيؤدي الي انحراف العربة </a:t>
            </a:r>
            <a:r>
              <a:rPr lang="ar-SA" sz="3200" b="1" dirty="0" smtClean="0">
                <a:solidFill>
                  <a:srgbClr val="66FF33"/>
                </a:solidFill>
              </a:rPr>
              <a:t>في اتجاه العشب </a:t>
            </a:r>
          </a:p>
          <a:p>
            <a:pPr algn="ctr"/>
            <a:r>
              <a:rPr lang="ar-SA" sz="3200" b="1" dirty="0" smtClean="0">
                <a:solidFill>
                  <a:srgbClr val="66FF33"/>
                </a:solidFill>
              </a:rPr>
              <a:t> </a:t>
            </a:r>
            <a:r>
              <a:rPr lang="ar-SA" sz="3200" b="1" dirty="0">
                <a:solidFill>
                  <a:srgbClr val="66FF33"/>
                </a:solidFill>
              </a:rPr>
              <a:t>نتيجة </a:t>
            </a:r>
            <a:r>
              <a:rPr lang="ar-SA" sz="3200" b="1" dirty="0" smtClean="0">
                <a:solidFill>
                  <a:srgbClr val="66FF33"/>
                </a:solidFill>
              </a:rPr>
              <a:t>لاختلاف </a:t>
            </a:r>
            <a:r>
              <a:rPr lang="ar-SA" sz="3200" b="1" dirty="0">
                <a:solidFill>
                  <a:srgbClr val="66FF33"/>
                </a:solidFill>
              </a:rPr>
              <a:t>سرعة العجلتين للعربة</a:t>
            </a:r>
            <a:endParaRPr lang="ar-SA" sz="3200" dirty="0">
              <a:solidFill>
                <a:srgbClr val="66FF33"/>
              </a:solidFill>
            </a:endParaRPr>
          </a:p>
        </p:txBody>
      </p:sp>
      <p:pic>
        <p:nvPicPr>
          <p:cNvPr id="6" name="صورة 5" descr="http://t3.gstatic.com/images?q=tbn:ANd9GcSwZODHxiTqiKvEGVou9SLj3eCyYmoVu8quLn4f08KQ9glT_pEO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52217"/>
            <a:ext cx="3198839" cy="378903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18797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4.bp.blogspot.com/-OhCeI3r-ObU/UJAPR3KQMFI/AAAAAAAAACs/hXdWsckiMV0/s320/6501845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069" y="0"/>
            <a:ext cx="9158068" cy="6958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مستطيل 5"/>
          <p:cNvSpPr/>
          <p:nvPr/>
        </p:nvSpPr>
        <p:spPr>
          <a:xfrm>
            <a:off x="3003480" y="332656"/>
            <a:ext cx="312297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5400" b="1" dirty="0">
                <a:solidFill>
                  <a:schemeClr val="bg1"/>
                </a:solidFill>
              </a:rPr>
              <a:t>تفاعل الضوء</a:t>
            </a:r>
            <a:endParaRPr lang="ar-SA" sz="5400" dirty="0">
              <a:solidFill>
                <a:schemeClr val="bg1"/>
              </a:solidFill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4705768" y="1255986"/>
            <a:ext cx="409118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4000" b="1" dirty="0">
                <a:solidFill>
                  <a:srgbClr val="FFFF99"/>
                </a:solidFill>
              </a:rPr>
              <a:t>متى تقل سرعة الضوء؟</a:t>
            </a:r>
          </a:p>
        </p:txBody>
      </p:sp>
      <p:sp>
        <p:nvSpPr>
          <p:cNvPr id="8" name="مستطيل 7"/>
          <p:cNvSpPr/>
          <p:nvPr/>
        </p:nvSpPr>
        <p:spPr>
          <a:xfrm>
            <a:off x="4385345" y="2129871"/>
            <a:ext cx="4572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ar-SA" sz="3200" b="1" dirty="0">
                <a:solidFill>
                  <a:schemeClr val="bg1"/>
                </a:solidFill>
              </a:rPr>
              <a:t>عندما  يدخل </a:t>
            </a:r>
            <a:r>
              <a:rPr lang="ar-SA" sz="3200" b="1" dirty="0" smtClean="0">
                <a:solidFill>
                  <a:schemeClr val="bg1"/>
                </a:solidFill>
              </a:rPr>
              <a:t>الضوء</a:t>
            </a:r>
          </a:p>
          <a:p>
            <a:r>
              <a:rPr lang="ar-SA" sz="3200" b="1" dirty="0" smtClean="0">
                <a:solidFill>
                  <a:schemeClr val="bg1"/>
                </a:solidFill>
              </a:rPr>
              <a:t> </a:t>
            </a:r>
            <a:r>
              <a:rPr lang="ar-SA" sz="3200" b="1" dirty="0">
                <a:solidFill>
                  <a:schemeClr val="bg1"/>
                </a:solidFill>
              </a:rPr>
              <a:t>الى وسط  </a:t>
            </a:r>
            <a:endParaRPr lang="ar-SA" sz="3200" b="1" dirty="0" smtClean="0">
              <a:solidFill>
                <a:schemeClr val="bg1"/>
              </a:solidFill>
            </a:endParaRPr>
          </a:p>
          <a:p>
            <a:r>
              <a:rPr lang="ar-SA" sz="3200" b="1" dirty="0" smtClean="0">
                <a:solidFill>
                  <a:schemeClr val="bg1"/>
                </a:solidFill>
              </a:rPr>
              <a:t>معامل </a:t>
            </a:r>
            <a:r>
              <a:rPr lang="ar-SA" sz="3200" b="1" dirty="0">
                <a:solidFill>
                  <a:schemeClr val="bg1"/>
                </a:solidFill>
              </a:rPr>
              <a:t>انكساره </a:t>
            </a:r>
            <a:endParaRPr lang="ar-SA" sz="3200" b="1" dirty="0" smtClean="0">
              <a:solidFill>
                <a:schemeClr val="bg1"/>
              </a:solidFill>
            </a:endParaRPr>
          </a:p>
          <a:p>
            <a:r>
              <a:rPr lang="ar-SA" sz="3200" b="1" dirty="0" smtClean="0">
                <a:solidFill>
                  <a:schemeClr val="bg1"/>
                </a:solidFill>
              </a:rPr>
              <a:t>اكبر  </a:t>
            </a:r>
            <a:r>
              <a:rPr lang="ar-SA" sz="3200" b="1" dirty="0">
                <a:solidFill>
                  <a:schemeClr val="bg1"/>
                </a:solidFill>
              </a:rPr>
              <a:t>من الوسط </a:t>
            </a:r>
            <a:endParaRPr lang="ar-SA" sz="3200" b="1" dirty="0" smtClean="0">
              <a:solidFill>
                <a:schemeClr val="bg1"/>
              </a:solidFill>
            </a:endParaRPr>
          </a:p>
          <a:p>
            <a:r>
              <a:rPr lang="ar-SA" sz="3200" b="1" dirty="0" smtClean="0">
                <a:solidFill>
                  <a:schemeClr val="bg1"/>
                </a:solidFill>
              </a:rPr>
              <a:t>الذي </a:t>
            </a:r>
            <a:r>
              <a:rPr lang="ar-SA" sz="3200" b="1" dirty="0">
                <a:solidFill>
                  <a:schemeClr val="bg1"/>
                </a:solidFill>
              </a:rPr>
              <a:t>كان فيه </a:t>
            </a:r>
          </a:p>
        </p:txBody>
      </p:sp>
      <p:sp>
        <p:nvSpPr>
          <p:cNvPr id="9" name="مستطيل 8"/>
          <p:cNvSpPr/>
          <p:nvPr/>
        </p:nvSpPr>
        <p:spPr>
          <a:xfrm>
            <a:off x="5318879" y="4797152"/>
            <a:ext cx="3615092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b="1" dirty="0">
                <a:solidFill>
                  <a:srgbClr val="FFFF99"/>
                </a:solidFill>
              </a:rPr>
              <a:t>ماذا يحدث  للضوء عندما </a:t>
            </a:r>
            <a:endParaRPr lang="ar-SA" sz="3200" b="1" dirty="0" smtClean="0">
              <a:solidFill>
                <a:srgbClr val="FFFF99"/>
              </a:solidFill>
            </a:endParaRPr>
          </a:p>
          <a:p>
            <a:r>
              <a:rPr lang="ar-SA" sz="3200" b="1" dirty="0" smtClean="0">
                <a:solidFill>
                  <a:srgbClr val="FFFF99"/>
                </a:solidFill>
              </a:rPr>
              <a:t> </a:t>
            </a:r>
            <a:r>
              <a:rPr lang="ar-SA" sz="3200" b="1" dirty="0">
                <a:solidFill>
                  <a:srgbClr val="FFFF99"/>
                </a:solidFill>
              </a:rPr>
              <a:t>ينتقل عبر المادة ؟</a:t>
            </a:r>
          </a:p>
        </p:txBody>
      </p:sp>
      <p:sp>
        <p:nvSpPr>
          <p:cNvPr id="10" name="مستطيل 9"/>
          <p:cNvSpPr/>
          <p:nvPr/>
        </p:nvSpPr>
        <p:spPr>
          <a:xfrm>
            <a:off x="3003480" y="5780782"/>
            <a:ext cx="3212738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b="1" dirty="0">
                <a:solidFill>
                  <a:schemeClr val="bg1"/>
                </a:solidFill>
              </a:rPr>
              <a:t>تمتص الذرات  الضوء </a:t>
            </a:r>
            <a:endParaRPr lang="ar-SA" sz="3200" b="1" dirty="0" smtClean="0">
              <a:solidFill>
                <a:schemeClr val="bg1"/>
              </a:solidFill>
            </a:endParaRPr>
          </a:p>
          <a:p>
            <a:r>
              <a:rPr lang="ar-SA" sz="3200" b="1" dirty="0" smtClean="0">
                <a:solidFill>
                  <a:schemeClr val="bg1"/>
                </a:solidFill>
              </a:rPr>
              <a:t> </a:t>
            </a:r>
            <a:r>
              <a:rPr lang="ar-SA" sz="3200" b="1" dirty="0">
                <a:solidFill>
                  <a:schemeClr val="bg1"/>
                </a:solidFill>
              </a:rPr>
              <a:t>وغالبا ما تعيد اشعاعه</a:t>
            </a:r>
          </a:p>
        </p:txBody>
      </p:sp>
    </p:spTree>
    <p:extLst>
      <p:ext uri="{BB962C8B-B14F-4D97-AF65-F5344CB8AC3E}">
        <p14:creationId xmlns:p14="http://schemas.microsoft.com/office/powerpoint/2010/main" val="3889710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95536" y="692696"/>
            <a:ext cx="8229600" cy="6165304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ar-SA" dirty="0"/>
          </a:p>
          <a:p>
            <a:pPr marL="0" indent="0" algn="ctr">
              <a:buNone/>
            </a:pPr>
            <a:r>
              <a:rPr lang="ar-SA" sz="3600" b="1" dirty="0" smtClean="0"/>
              <a:t>هذا التفاعل بين الذرات والضوء </a:t>
            </a:r>
          </a:p>
          <a:p>
            <a:pPr marL="0" indent="0" algn="ctr">
              <a:buNone/>
            </a:pPr>
            <a:endParaRPr lang="ar-SA" sz="3600" b="1" dirty="0" smtClean="0"/>
          </a:p>
          <a:p>
            <a:pPr marL="0" indent="0" algn="ctr">
              <a:buNone/>
            </a:pPr>
            <a:endParaRPr lang="ar-SA" sz="3600" b="1" dirty="0"/>
          </a:p>
          <a:p>
            <a:pPr marL="0" indent="0" algn="ctr">
              <a:buNone/>
            </a:pPr>
            <a:endParaRPr lang="ar-SA" sz="3600" b="1" dirty="0"/>
          </a:p>
          <a:p>
            <a:pPr marL="0" indent="0" algn="ctr">
              <a:buNone/>
            </a:pPr>
            <a:r>
              <a:rPr lang="ar-SA" sz="3600" b="1" dirty="0" smtClean="0"/>
              <a:t> الى تحرك الضوء بسرعة اقل </a:t>
            </a:r>
          </a:p>
          <a:p>
            <a:pPr marL="0" indent="0" algn="ctr">
              <a:buNone/>
            </a:pPr>
            <a:r>
              <a:rPr lang="ar-SA" sz="3600" b="1" dirty="0" smtClean="0"/>
              <a:t>خلال المادة </a:t>
            </a:r>
          </a:p>
          <a:p>
            <a:pPr marL="0" indent="0" algn="ctr">
              <a:buNone/>
            </a:pPr>
            <a:r>
              <a:rPr lang="ar-SA" sz="3600" b="1" dirty="0" smtClean="0"/>
              <a:t>من سرعته  عبر فضاء فارغ </a:t>
            </a:r>
            <a:endParaRPr lang="ar-SA" sz="3600" b="1" dirty="0"/>
          </a:p>
        </p:txBody>
      </p:sp>
      <p:sp>
        <p:nvSpPr>
          <p:cNvPr id="4" name="سهم للأسفل 3"/>
          <p:cNvSpPr/>
          <p:nvPr/>
        </p:nvSpPr>
        <p:spPr>
          <a:xfrm>
            <a:off x="4355976" y="2132856"/>
            <a:ext cx="648072" cy="1512168"/>
          </a:xfrm>
          <a:prstGeom prst="downArrow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692162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b="1" dirty="0" smtClean="0">
                <a:solidFill>
                  <a:srgbClr val="FF0000"/>
                </a:solidFill>
              </a:rPr>
              <a:t>أدوات  التجربة</a:t>
            </a:r>
            <a:endParaRPr lang="ar-SA" b="1" dirty="0">
              <a:solidFill>
                <a:srgbClr val="FF0000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ar-SA" sz="3600" b="1" dirty="0" smtClean="0"/>
              <a:t>زيت  طهي </a:t>
            </a:r>
          </a:p>
          <a:p>
            <a:endParaRPr lang="ar-SA" sz="3600" b="1" dirty="0"/>
          </a:p>
          <a:p>
            <a:r>
              <a:rPr lang="ar-SA" sz="3600" b="1" dirty="0" smtClean="0"/>
              <a:t>شراب  الذرة المركز </a:t>
            </a:r>
          </a:p>
          <a:p>
            <a:endParaRPr lang="ar-SA" sz="3600" b="1" dirty="0"/>
          </a:p>
          <a:p>
            <a:r>
              <a:rPr lang="ar-SA" sz="3600" b="1" dirty="0" smtClean="0"/>
              <a:t>ماء</a:t>
            </a:r>
          </a:p>
          <a:p>
            <a:endParaRPr lang="ar-SA" sz="3600" b="1" dirty="0"/>
          </a:p>
          <a:p>
            <a:r>
              <a:rPr lang="ar-SA" sz="3600" b="1" dirty="0" smtClean="0"/>
              <a:t>ثلاثة  أقلام </a:t>
            </a:r>
            <a:endParaRPr lang="ar-SA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ar-SA" sz="3600" b="1" dirty="0" smtClean="0"/>
          </a:p>
          <a:p>
            <a:pPr marL="0" indent="0">
              <a:buNone/>
            </a:pPr>
            <a:r>
              <a:rPr lang="ar-SA" sz="3600" b="1" dirty="0" smtClean="0"/>
              <a:t>يتفاوت  وفق الأنواع المختلفة  للذرات </a:t>
            </a:r>
          </a:p>
          <a:p>
            <a:pPr marL="0" indent="0">
              <a:buNone/>
            </a:pPr>
            <a:endParaRPr lang="ar-SA" sz="3600" b="1" dirty="0"/>
          </a:p>
          <a:p>
            <a:pPr marL="0" indent="0">
              <a:buNone/>
            </a:pPr>
            <a:r>
              <a:rPr lang="ar-SA" sz="3600" b="1" dirty="0" smtClean="0"/>
              <a:t>وهذا يعني  أن المواد المختلفة  لها معاملات انكسار مختلفة </a:t>
            </a:r>
            <a:endParaRPr lang="ar-SA" sz="3600" b="1" dirty="0"/>
          </a:p>
        </p:txBody>
      </p:sp>
      <p:sp>
        <p:nvSpPr>
          <p:cNvPr id="4" name="مستطيل 3"/>
          <p:cNvSpPr/>
          <p:nvPr/>
        </p:nvSpPr>
        <p:spPr>
          <a:xfrm>
            <a:off x="1356376" y="548680"/>
            <a:ext cx="7330853" cy="584775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ar-SA" sz="3200" b="1" dirty="0">
                <a:solidFill>
                  <a:srgbClr val="66FF33"/>
                </a:solidFill>
              </a:rPr>
              <a:t>الزمن  الذي </a:t>
            </a:r>
            <a:r>
              <a:rPr lang="ar-SA" sz="3200" b="1" dirty="0" err="1">
                <a:solidFill>
                  <a:srgbClr val="66FF33"/>
                </a:solidFill>
              </a:rPr>
              <a:t>يتطلبه</a:t>
            </a:r>
            <a:r>
              <a:rPr lang="ar-SA" sz="3200" b="1" dirty="0">
                <a:solidFill>
                  <a:srgbClr val="66FF33"/>
                </a:solidFill>
              </a:rPr>
              <a:t> امتصاص الضوء  واعادة اشعاعه </a:t>
            </a:r>
          </a:p>
        </p:txBody>
      </p:sp>
    </p:spTree>
    <p:extLst>
      <p:ext uri="{BB962C8B-B14F-4D97-AF65-F5344CB8AC3E}">
        <p14:creationId xmlns:p14="http://schemas.microsoft.com/office/powerpoint/2010/main" val="3676792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611560" y="836712"/>
            <a:ext cx="8229600" cy="5894115"/>
          </a:xfrm>
        </p:spPr>
        <p:txBody>
          <a:bodyPr>
            <a:normAutofit/>
          </a:bodyPr>
          <a:lstStyle/>
          <a:p>
            <a:r>
              <a:rPr lang="ar-SA" sz="4000" b="1" dirty="0" smtClean="0">
                <a:solidFill>
                  <a:srgbClr val="0070C0"/>
                </a:solidFill>
              </a:rPr>
              <a:t>هل يسلك الضوء اكثر من مسار بعد سقوطه على الحد الفاصل بين وسطين؟</a:t>
            </a:r>
          </a:p>
          <a:p>
            <a:endParaRPr lang="ar-SA" sz="4000" b="1" dirty="0" smtClean="0"/>
          </a:p>
          <a:p>
            <a:pPr marL="0" indent="0">
              <a:buNone/>
            </a:pPr>
            <a:r>
              <a:rPr lang="ar-SA" sz="4000" b="1" dirty="0" smtClean="0"/>
              <a:t>أن الضوء مثل الموجات</a:t>
            </a:r>
          </a:p>
          <a:p>
            <a:pPr marL="0" indent="0">
              <a:buNone/>
            </a:pPr>
            <a:endParaRPr lang="ar-SA" sz="4000" b="1" dirty="0"/>
          </a:p>
          <a:p>
            <a:pPr marL="0" indent="0">
              <a:buNone/>
            </a:pPr>
            <a:r>
              <a:rPr lang="ar-SA" sz="4000" b="1" dirty="0" smtClean="0"/>
              <a:t> يمكن ان ينعكس جزئيا </a:t>
            </a:r>
          </a:p>
          <a:p>
            <a:pPr marL="0" indent="0">
              <a:buNone/>
            </a:pPr>
            <a:r>
              <a:rPr lang="ar-SA" sz="4000" b="1" dirty="0" smtClean="0"/>
              <a:t>ويمكن ان ينتقل جزئيا  عند الحد الفاصل </a:t>
            </a:r>
          </a:p>
          <a:p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4101126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755576" y="548680"/>
            <a:ext cx="7516801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6000" b="1" i="0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النموذج الموجي في الانكسار </a:t>
            </a:r>
            <a:endParaRPr kumimoji="0" lang="ar-SA" sz="6000" b="0" i="0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صورة 4" descr="3363.jpg"/>
          <p:cNvPicPr>
            <a:picLocks noChangeAspect="1"/>
          </p:cNvPicPr>
          <p:nvPr/>
        </p:nvPicPr>
        <p:blipFill>
          <a:blip r:embed="rId2" cstate="print"/>
          <a:srcRect t="17398"/>
          <a:stretch>
            <a:fillRect/>
          </a:stretch>
        </p:blipFill>
        <p:spPr>
          <a:xfrm>
            <a:off x="467544" y="2420888"/>
            <a:ext cx="8128000" cy="41961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0" y="4077072"/>
            <a:ext cx="8820472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ar-SA" sz="3200" dirty="0" smtClean="0">
              <a:latin typeface="Calibri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justLow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ar-SA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justLow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ar-SA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 لأن الضوء يتفاعل مع </a:t>
            </a:r>
            <a:r>
              <a:rPr kumimoji="0" lang="ar-SA" sz="4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الذرات</a:t>
            </a:r>
            <a:r>
              <a:rPr kumimoji="0" lang="ar-SA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 </a:t>
            </a:r>
          </a:p>
          <a:p>
            <a:pPr marL="0" marR="0" lvl="0" indent="0" algn="justLow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ar-SA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عند انتقاله خلال الوسط </a:t>
            </a:r>
            <a:endParaRPr kumimoji="0" lang="en-US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وسيلة شرح على شكل سحابة 5"/>
          <p:cNvSpPr/>
          <p:nvPr/>
        </p:nvSpPr>
        <p:spPr>
          <a:xfrm>
            <a:off x="755576" y="260648"/>
            <a:ext cx="6048672" cy="4032448"/>
          </a:xfrm>
          <a:prstGeom prst="cloudCallou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lvl="0" algn="justLow" fontAlgn="base">
              <a:spcBef>
                <a:spcPct val="0"/>
              </a:spcBef>
              <a:spcAft>
                <a:spcPct val="0"/>
              </a:spcAft>
            </a:pPr>
            <a:r>
              <a:rPr lang="ar-SA" sz="3600" b="1" dirty="0" smtClean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الضوء يتحرك بسرعة</a:t>
            </a:r>
          </a:p>
          <a:p>
            <a:pPr lvl="0" algn="justLow" fontAlgn="base">
              <a:spcBef>
                <a:spcPct val="0"/>
              </a:spcBef>
              <a:spcAft>
                <a:spcPct val="0"/>
              </a:spcAft>
            </a:pPr>
            <a:r>
              <a:rPr lang="ar-SA" sz="3600" b="1" dirty="0" smtClean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 أقل عند انتقاله من الفراغ الى الوسط</a:t>
            </a:r>
            <a:endParaRPr lang="ar-SA" sz="3600" b="1" dirty="0" smtClean="0">
              <a:latin typeface="Calibri" pitchFamily="34" charset="0"/>
              <a:ea typeface="Calibri" pitchFamily="34" charset="0"/>
              <a:cs typeface="Arial" pitchFamily="34" charset="0"/>
            </a:endParaRPr>
          </a:p>
          <a:p>
            <a:pPr lvl="0" algn="justLow" fontAlgn="base">
              <a:spcBef>
                <a:spcPct val="0"/>
              </a:spcBef>
              <a:spcAft>
                <a:spcPct val="0"/>
              </a:spcAft>
            </a:pPr>
            <a:endParaRPr lang="ar-SA" sz="3600" b="1" dirty="0" smtClean="0">
              <a:solidFill>
                <a:schemeClr val="tx1"/>
              </a:solidFill>
              <a:latin typeface="Calibri" pitchFamily="34" charset="0"/>
              <a:ea typeface="Calibri" pitchFamily="34" charset="0"/>
              <a:cs typeface="Arial" pitchFamily="34" charset="0"/>
            </a:endParaRPr>
          </a:p>
        </p:txBody>
      </p:sp>
      <p:sp>
        <p:nvSpPr>
          <p:cNvPr id="2" name="مربع نص 1"/>
          <p:cNvSpPr txBox="1"/>
          <p:nvPr/>
        </p:nvSpPr>
        <p:spPr>
          <a:xfrm>
            <a:off x="7524328" y="764704"/>
            <a:ext cx="129614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4400" b="1" dirty="0" smtClean="0"/>
              <a:t>عللي</a:t>
            </a:r>
            <a:endParaRPr lang="ar-SA" sz="4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8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8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8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467544" y="1892509"/>
            <a:ext cx="828092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Low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ar-SA" sz="3600" b="1" dirty="0" smtClean="0">
                <a:latin typeface="Calibri" pitchFamily="34" charset="0"/>
                <a:ea typeface="Calibri" pitchFamily="34" charset="0"/>
                <a:cs typeface="Arial" pitchFamily="34" charset="0"/>
              </a:rPr>
              <a:t>سرعة الضوء تتناسب طرديا مع الطول الموجي </a:t>
            </a:r>
          </a:p>
          <a:p>
            <a:pPr lvl="0" algn="justLow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ar-SA" sz="3600" b="1" dirty="0" smtClean="0">
                <a:latin typeface="Calibri" pitchFamily="34" charset="0"/>
                <a:ea typeface="Calibri" pitchFamily="34" charset="0"/>
                <a:cs typeface="Arial" pitchFamily="34" charset="0"/>
              </a:rPr>
              <a:t> </a:t>
            </a:r>
          </a:p>
          <a:p>
            <a:pPr lvl="0" algn="justLow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ar-SA" sz="3600" b="1" dirty="0" smtClean="0">
                <a:latin typeface="Calibri" pitchFamily="34" charset="0"/>
                <a:ea typeface="Calibri" pitchFamily="34" charset="0"/>
                <a:cs typeface="Arial" pitchFamily="34" charset="0"/>
              </a:rPr>
              <a:t>و ينقص الطول الموجي </a:t>
            </a:r>
          </a:p>
          <a:p>
            <a:pPr lvl="0" algn="justLow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ar-SA" sz="3600" b="1" dirty="0" smtClean="0">
                <a:latin typeface="Calibri" pitchFamily="34" charset="0"/>
                <a:ea typeface="Calibri" pitchFamily="34" charset="0"/>
                <a:cs typeface="Arial" pitchFamily="34" charset="0"/>
              </a:rPr>
              <a:t>للضوء</a:t>
            </a:r>
          </a:p>
          <a:p>
            <a:pPr lvl="0" algn="justLow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ar-SA" sz="3600" b="1" dirty="0" smtClean="0">
                <a:latin typeface="Calibri" pitchFamily="34" charset="0"/>
                <a:ea typeface="Calibri" pitchFamily="34" charset="0"/>
                <a:cs typeface="Arial" pitchFamily="34" charset="0"/>
              </a:rPr>
              <a:t> عندما تنقص</a:t>
            </a:r>
          </a:p>
          <a:p>
            <a:pPr lvl="0" algn="justLow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ar-SA" sz="3600" b="1" dirty="0" smtClean="0">
                <a:latin typeface="Calibri" pitchFamily="34" charset="0"/>
                <a:ea typeface="Calibri" pitchFamily="34" charset="0"/>
                <a:cs typeface="Arial" pitchFamily="34" charset="0"/>
              </a:rPr>
              <a:t> سرعة الضوء</a:t>
            </a:r>
            <a:endParaRPr lang="ar-SA" sz="3600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وسيلة شرح على شكل سحابة 4"/>
          <p:cNvSpPr/>
          <p:nvPr/>
        </p:nvSpPr>
        <p:spPr>
          <a:xfrm>
            <a:off x="-10976" y="3645024"/>
            <a:ext cx="4512121" cy="2808312"/>
          </a:xfrm>
          <a:prstGeom prst="cloudCallou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800" b="1" dirty="0" smtClean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الطول الموجي للضوء في أي وسط أقصر من الطول الموجي للضوء في الفراغ </a:t>
            </a:r>
            <a:endParaRPr lang="ar-SA" sz="2800" b="1" dirty="0">
              <a:solidFill>
                <a:schemeClr val="tx1"/>
              </a:solidFill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5004048" y="692696"/>
            <a:ext cx="343555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Low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ar-SA" sz="4400" b="1" dirty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عند ثبوت التردد 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مربع نص 2"/>
              <p:cNvSpPr txBox="1"/>
              <p:nvPr/>
            </p:nvSpPr>
            <p:spPr>
              <a:xfrm>
                <a:off x="2920648" y="501713"/>
                <a:ext cx="1580497" cy="1151405"/>
              </a:xfrm>
              <a:prstGeom prst="rect">
                <a:avLst/>
              </a:prstGeom>
              <a:solidFill>
                <a:srgbClr val="66FF33"/>
              </a:solidFill>
            </p:spPr>
            <p:txBody>
              <a:bodyPr wrap="none" rtlCol="1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ar-SA" sz="4000" b="1" i="0" smtClean="0">
                          <a:latin typeface="Cambria Math"/>
                          <a:ea typeface="Cambria Math"/>
                        </a:rPr>
                        <m:t>𝛌</m:t>
                      </m:r>
                      <m:r>
                        <a:rPr lang="ar-SA" sz="4000" b="1" i="0" smtClean="0"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ar-SA" sz="4000" b="1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ar-SA" sz="4000" b="1" i="0">
                              <a:latin typeface="Cambria Math"/>
                              <a:ea typeface="Cambria Math"/>
                            </a:rPr>
                            <m:t>𝛖</m:t>
                          </m:r>
                        </m:num>
                        <m:den>
                          <m:r>
                            <a:rPr lang="en-US" sz="4000" b="1" i="0" smtClean="0">
                              <a:latin typeface="Cambria Math"/>
                              <a:ea typeface="Cambria Math"/>
                            </a:rPr>
                            <m:t>𝐟</m:t>
                          </m:r>
                        </m:den>
                      </m:f>
                    </m:oMath>
                  </m:oMathPara>
                </a14:m>
                <a:endParaRPr lang="ar-SA" sz="4000" b="1" dirty="0"/>
              </a:p>
            </p:txBody>
          </p:sp>
        </mc:Choice>
        <mc:Fallback xmlns="">
          <p:sp>
            <p:nvSpPr>
              <p:cNvPr id="3" name="مربع نص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20648" y="501713"/>
                <a:ext cx="1580497" cy="1151405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ar-SA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87824" y="2420888"/>
            <a:ext cx="3620974" cy="1872208"/>
          </a:xfrm>
          <a:prstGeom prst="rect">
            <a:avLst/>
          </a:prstGeom>
          <a:solidFill>
            <a:srgbClr val="00FFCC"/>
          </a:solidFill>
        </p:spPr>
      </p:pic>
      <p:sp>
        <p:nvSpPr>
          <p:cNvPr id="41987" name="Rectangle 3"/>
          <p:cNvSpPr>
            <a:spLocks noChangeArrowheads="1"/>
          </p:cNvSpPr>
          <p:nvPr/>
        </p:nvSpPr>
        <p:spPr bwMode="auto">
          <a:xfrm>
            <a:off x="0" y="13239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ar-S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988" name="Rectangle 4"/>
          <p:cNvSpPr>
            <a:spLocks noChangeArrowheads="1"/>
          </p:cNvSpPr>
          <p:nvPr/>
        </p:nvSpPr>
        <p:spPr bwMode="auto">
          <a:xfrm>
            <a:off x="2386112" y="332656"/>
            <a:ext cx="428194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36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صوره أخرى لقانون </a:t>
            </a:r>
            <a:r>
              <a:rPr kumimoji="0" lang="ar-SA" sz="3600" b="1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سنل</a:t>
            </a:r>
            <a:r>
              <a:rPr kumimoji="0" lang="ar-SA" sz="36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   </a:t>
            </a:r>
            <a:endParaRPr kumimoji="0" lang="ar-SA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عنوان 3"/>
          <p:cNvSpPr>
            <a:spLocks noGrp="1"/>
          </p:cNvSpPr>
          <p:nvPr>
            <p:ph type="title"/>
          </p:nvPr>
        </p:nvSpPr>
        <p:spPr>
          <a:xfrm>
            <a:off x="5207964" y="522972"/>
            <a:ext cx="347883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ar-SA" sz="3600" b="1" u="sng" dirty="0" smtClean="0">
                <a:latin typeface="Calibri" pitchFamily="34" charset="0"/>
                <a:ea typeface="Calibri" pitchFamily="34" charset="0"/>
                <a:cs typeface="Arial" pitchFamily="34" charset="0"/>
              </a:rPr>
              <a:t>معامل الانكسار لوسط </a:t>
            </a:r>
            <a:endParaRPr lang="en-US" sz="3600" b="1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3968" y="1556792"/>
            <a:ext cx="1800200" cy="15956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336884" y="3789040"/>
            <a:ext cx="8568952" cy="147732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سرعة الضوء في الفراغ مقسومة على سرعته في الوسط </a:t>
            </a:r>
            <a:endParaRPr kumimoji="0" lang="en-US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2541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مربع نص 3"/>
              <p:cNvSpPr txBox="1"/>
              <p:nvPr/>
            </p:nvSpPr>
            <p:spPr>
              <a:xfrm>
                <a:off x="3347864" y="2576228"/>
                <a:ext cx="2443510" cy="1711815"/>
              </a:xfrm>
              <a:prstGeom prst="rect">
                <a:avLst/>
              </a:prstGeom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wrap="square" rtlCol="1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ar-SA" sz="7200" b="1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ar-SA" sz="7200" b="1" i="1" smtClean="0">
                            <a:latin typeface="Cambria Math"/>
                            <a:ea typeface="Cambria Math"/>
                          </a:rPr>
                          <m:t>𝝀</m:t>
                        </m:r>
                      </m:e>
                      <m:sub>
                        <m:r>
                          <a:rPr lang="el-GR" sz="7200" b="1" i="1">
                            <a:latin typeface="Cambria Math"/>
                            <a:ea typeface="Cambria Math"/>
                          </a:rPr>
                          <m:t>°</m:t>
                        </m:r>
                      </m:sub>
                    </m:sSub>
                  </m:oMath>
                </a14:m>
                <a:r>
                  <a:rPr lang="ar-SA" sz="7200" b="1" dirty="0" smtClean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ar-SA" sz="7200" b="1" i="1" dirty="0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7200" b="1" i="1" dirty="0" smtClean="0">
                            <a:latin typeface="Cambria Math"/>
                          </a:rPr>
                          <m:t>𝒄</m:t>
                        </m:r>
                      </m:num>
                      <m:den>
                        <m:r>
                          <a:rPr lang="en-US" sz="7200" b="1" i="1" dirty="0" smtClean="0">
                            <a:latin typeface="Cambria Math"/>
                          </a:rPr>
                          <m:t>𝒇</m:t>
                        </m:r>
                      </m:den>
                    </m:f>
                  </m:oMath>
                </a14:m>
                <a:endParaRPr lang="ar-SA" sz="7200" b="1" dirty="0"/>
              </a:p>
            </p:txBody>
          </p:sp>
        </mc:Choice>
        <mc:Fallback xmlns="">
          <p:sp>
            <p:nvSpPr>
              <p:cNvPr id="4" name="مربع نص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47864" y="2576228"/>
                <a:ext cx="2443510" cy="1711815"/>
              </a:xfrm>
              <a:prstGeom prst="rect">
                <a:avLst/>
              </a:prstGeom>
              <a:blipFill rotWithShape="1">
                <a:blip r:embed="rId2"/>
                <a:stretch>
                  <a:fillRect t="-6338" r="-3210" b="-4930"/>
                </a:stretch>
              </a:blipFill>
            </p:spPr>
            <p:txBody>
              <a:bodyPr/>
              <a:lstStyle/>
              <a:p>
                <a:r>
                  <a:rPr lang="ar-S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عنوان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solidFill>
            <a:srgbClr val="66FF33"/>
          </a:solidFill>
        </p:spPr>
        <p:txBody>
          <a:bodyPr wrap="square" rtlCol="1">
            <a:spAutoFit/>
          </a:bodyPr>
          <a:lstStyle/>
          <a:p>
            <a:r>
              <a:rPr lang="ar-SA" sz="3200" b="1" dirty="0" smtClean="0"/>
              <a:t>الطول الموجي للضوء في الفراغ</a:t>
            </a:r>
            <a:endParaRPr lang="ar-SA" sz="3200" b="1" dirty="0"/>
          </a:p>
        </p:txBody>
      </p:sp>
    </p:spTree>
    <p:extLst>
      <p:ext uri="{BB962C8B-B14F-4D97-AF65-F5344CB8AC3E}">
        <p14:creationId xmlns:p14="http://schemas.microsoft.com/office/powerpoint/2010/main" val="1146526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43013" name="Rectangle 5"/>
          <p:cNvSpPr>
            <a:spLocks noChangeArrowheads="1"/>
          </p:cNvSpPr>
          <p:nvPr/>
        </p:nvSpPr>
        <p:spPr bwMode="auto">
          <a:xfrm>
            <a:off x="1184270" y="839684"/>
            <a:ext cx="64087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32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علاقة الطول الموجي بمعامل الانكسار </a:t>
            </a:r>
            <a:endParaRPr kumimoji="0" lang="en-US" sz="3200" b="1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301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pic>
        <p:nvPicPr>
          <p:cNvPr id="43014" name="Picture 6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87915" y="2011673"/>
            <a:ext cx="1188132" cy="1063066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pic>
      <p:sp>
        <p:nvSpPr>
          <p:cNvPr id="43016" name="Rectangle 8"/>
          <p:cNvSpPr>
            <a:spLocks noChangeArrowheads="1"/>
          </p:cNvSpPr>
          <p:nvPr/>
        </p:nvSpPr>
        <p:spPr bwMode="auto">
          <a:xfrm>
            <a:off x="2267744" y="306896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ar-S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مربع نص 3"/>
          <p:cNvSpPr txBox="1"/>
          <p:nvPr/>
        </p:nvSpPr>
        <p:spPr>
          <a:xfrm>
            <a:off x="-355787" y="3970511"/>
            <a:ext cx="7920880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/>
              <a:t>الطول الموجي للضوء في الوسط </a:t>
            </a:r>
          </a:p>
          <a:p>
            <a:r>
              <a:rPr lang="ar-SA" sz="3200" b="1" dirty="0" smtClean="0"/>
              <a:t>أقل من الطول الموجي في الفراغ</a:t>
            </a:r>
            <a:endParaRPr lang="ar-SA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0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0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755576" y="404664"/>
            <a:ext cx="7772400" cy="1224136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ar-SA" sz="6000" b="1" dirty="0" smtClean="0"/>
              <a:t/>
            </a:r>
            <a:br>
              <a:rPr lang="ar-SA" sz="6000" b="1" dirty="0" smtClean="0"/>
            </a:br>
            <a:r>
              <a:rPr lang="ar-SA" sz="6000" b="1" dirty="0"/>
              <a:t/>
            </a:r>
            <a:br>
              <a:rPr lang="ar-SA" sz="6000" b="1" dirty="0"/>
            </a:br>
            <a:r>
              <a:rPr lang="ar-SA" sz="6000" b="1" dirty="0" smtClean="0"/>
              <a:t>الانعكاس </a:t>
            </a:r>
            <a:r>
              <a:rPr lang="ar-SA" sz="6000" b="1" dirty="0"/>
              <a:t>الكلي الداخلي </a:t>
            </a:r>
            <a:r>
              <a:rPr lang="en-US" sz="6000" dirty="0"/>
              <a:t/>
            </a:r>
            <a:br>
              <a:rPr lang="en-US" sz="6000" dirty="0"/>
            </a:br>
            <a:r>
              <a:rPr lang="ar-SA" sz="6000" dirty="0"/>
              <a:t> </a:t>
            </a:r>
            <a:r>
              <a:rPr lang="en-US" sz="6000" dirty="0"/>
              <a:t/>
            </a:r>
            <a:br>
              <a:rPr lang="en-US" sz="6000" dirty="0"/>
            </a:br>
            <a:endParaRPr lang="ar-SA" sz="6000" dirty="0"/>
          </a:p>
        </p:txBody>
      </p:sp>
      <p:pic>
        <p:nvPicPr>
          <p:cNvPr id="1026" name="Picture 2" descr="http://masarehapress.com/contents/newsm/21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508" y="2132856"/>
            <a:ext cx="3687688" cy="4573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1469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ar-SA" b="1" dirty="0" smtClean="0"/>
              <a:t>النتائج المتوقعة</a:t>
            </a:r>
            <a:endParaRPr lang="ar-SA" b="1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ar-SA" sz="3600" b="1" dirty="0" smtClean="0"/>
              <a:t>تبين السوائل الثلاثة الثلاثة  انكسارا للقلم عند الحد الفاصل </a:t>
            </a:r>
          </a:p>
          <a:p>
            <a:pPr>
              <a:buNone/>
            </a:pPr>
            <a:r>
              <a:rPr lang="ar-SA" sz="3600" b="1" dirty="0" smtClean="0"/>
              <a:t>بين السوائل </a:t>
            </a:r>
          </a:p>
          <a:p>
            <a:pPr>
              <a:buNone/>
            </a:pPr>
            <a:endParaRPr lang="ar-SA" sz="3600" b="1" dirty="0" smtClean="0"/>
          </a:p>
          <a:p>
            <a:pPr>
              <a:buNone/>
            </a:pPr>
            <a:r>
              <a:rPr lang="ar-SA" sz="3600" b="1" dirty="0" smtClean="0"/>
              <a:t>وعند تدوير الدورق سيختفي الانكسار  الذي يبدو على القلم عندما ينظر المشاهد الى الدورق بخط مستقيم على امتداد القلم </a:t>
            </a:r>
            <a:endParaRPr lang="ar-SA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730802" y="293371"/>
            <a:ext cx="6156176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323850" algn="l"/>
              </a:tabLst>
            </a:pPr>
            <a:endParaRPr kumimoji="0" lang="ar-SA" sz="3600" b="1" i="0" u="none" strike="noStrike" cap="none" normalizeH="0" baseline="0" dirty="0" smtClean="0">
              <a:ln>
                <a:noFill/>
              </a:ln>
              <a:effectLst/>
              <a:latin typeface="Calibri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323850" algn="l"/>
              </a:tabLst>
            </a:pPr>
            <a:r>
              <a:rPr kumimoji="0" lang="ar-SA" sz="36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متى تكون زاوية الانكسار </a:t>
            </a:r>
          </a:p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323850" algn="l"/>
              </a:tabLst>
            </a:pPr>
            <a:r>
              <a:rPr kumimoji="0" lang="ar-SA" sz="36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أكبر من زاوية السقوط؟</a:t>
            </a:r>
          </a:p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323850" algn="l"/>
              </a:tabLst>
            </a:pPr>
            <a:endParaRPr lang="ar-SA" sz="3600" b="1" dirty="0">
              <a:latin typeface="Calibri" pitchFamily="34" charset="0"/>
              <a:cs typeface="Arial" pitchFamily="34" charset="0"/>
            </a:endParaRPr>
          </a:p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323850" algn="l"/>
              </a:tabLst>
            </a:pPr>
            <a:endParaRPr kumimoji="0" lang="ar-SA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15216" t="24235" r="67074" b="37375"/>
          <a:stretch>
            <a:fillRect/>
          </a:stretch>
        </p:blipFill>
        <p:spPr bwMode="auto">
          <a:xfrm>
            <a:off x="197975" y="260647"/>
            <a:ext cx="3509929" cy="49798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مستطيل 5"/>
          <p:cNvSpPr/>
          <p:nvPr/>
        </p:nvSpPr>
        <p:spPr>
          <a:xfrm>
            <a:off x="931912" y="5451321"/>
            <a:ext cx="7956024" cy="70788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323850" algn="l"/>
              </a:tabLst>
            </a:pPr>
            <a:r>
              <a:rPr kumimoji="0" lang="ar-SA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عند زيادة زاوية السقوط تزداد زاوية </a:t>
            </a:r>
            <a:r>
              <a:rPr kumimoji="0" lang="ar-SA" sz="4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الانكسار .</a:t>
            </a:r>
            <a:endParaRPr kumimoji="0" lang="en-US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4315936" y="2996952"/>
            <a:ext cx="4572000" cy="107721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323850" algn="l"/>
              </a:tabLst>
            </a:pPr>
            <a:r>
              <a:rPr lang="ar-SA" sz="3200" b="1" dirty="0">
                <a:solidFill>
                  <a:srgbClr val="0070C0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عندما يعبر الضوء إلى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323850" algn="l"/>
              </a:tabLst>
            </a:pPr>
            <a:r>
              <a:rPr lang="ar-SA" sz="3200" b="1" dirty="0">
                <a:solidFill>
                  <a:srgbClr val="0070C0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وسط معامل انكساره أقل</a:t>
            </a:r>
          </a:p>
        </p:txBody>
      </p:sp>
    </p:spTree>
    <p:extLst>
      <p:ext uri="{BB962C8B-B14F-4D97-AF65-F5344CB8AC3E}">
        <p14:creationId xmlns:p14="http://schemas.microsoft.com/office/powerpoint/2010/main" val="4032719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ar-SA" sz="6600" b="1" dirty="0" smtClean="0">
                <a:solidFill>
                  <a:srgbClr val="0070C0"/>
                </a:solidFill>
              </a:rPr>
              <a:t>شاهدي  الفيديو  الآتي </a:t>
            </a:r>
          </a:p>
          <a:p>
            <a:pPr marL="0" indent="0">
              <a:buNone/>
            </a:pPr>
            <a:r>
              <a:rPr lang="ar-SA" sz="6600" b="1" dirty="0" smtClean="0">
                <a:solidFill>
                  <a:srgbClr val="0070C0"/>
                </a:solidFill>
              </a:rPr>
              <a:t>ثم </a:t>
            </a:r>
            <a:r>
              <a:rPr lang="ar-SA" sz="6600" b="1" dirty="0" err="1" smtClean="0">
                <a:solidFill>
                  <a:srgbClr val="0070C0"/>
                </a:solidFill>
              </a:rPr>
              <a:t>اجيبي</a:t>
            </a:r>
            <a:r>
              <a:rPr lang="ar-SA" sz="6600" b="1" dirty="0" smtClean="0">
                <a:solidFill>
                  <a:srgbClr val="0070C0"/>
                </a:solidFill>
              </a:rPr>
              <a:t> على الأسئلة الآتية </a:t>
            </a:r>
            <a:endParaRPr lang="ar-SA" sz="6600" b="1" dirty="0">
              <a:solidFill>
                <a:srgbClr val="0070C0"/>
              </a:solidFill>
            </a:endParaRPr>
          </a:p>
        </p:txBody>
      </p:sp>
      <p:pic>
        <p:nvPicPr>
          <p:cNvPr id="1026" name="Picture 2" descr="C:\Users\A-D-C\Desktop\تنزيل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764704"/>
            <a:ext cx="2314575" cy="198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2983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611560" y="260649"/>
            <a:ext cx="8229600" cy="2520280"/>
          </a:xfrm>
        </p:spPr>
        <p:txBody>
          <a:bodyPr/>
          <a:lstStyle/>
          <a:p>
            <a:pPr>
              <a:buNone/>
            </a:pPr>
            <a:r>
              <a:rPr lang="ar-SA" sz="3600" b="1" u="sng" dirty="0" smtClean="0">
                <a:solidFill>
                  <a:srgbClr val="FF0000"/>
                </a:solidFill>
              </a:rPr>
              <a:t>ماذا يحدث عند الزاوية الحرجة </a:t>
            </a:r>
          </a:p>
          <a:p>
            <a:pPr>
              <a:buNone/>
            </a:pPr>
            <a:endParaRPr lang="ar-SA" sz="3600" b="1" u="sng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ar-SA" sz="3600" b="1" dirty="0" smtClean="0"/>
              <a:t>ينكسر الشعاع </a:t>
            </a:r>
            <a:r>
              <a:rPr lang="ar-SA" sz="3600" b="1" dirty="0"/>
              <a:t>على امتداد الحد الفاصل بين الوسطين </a:t>
            </a:r>
            <a:endParaRPr lang="en-US" sz="3600" b="1" dirty="0"/>
          </a:p>
          <a:p>
            <a:pPr>
              <a:buNone/>
            </a:pPr>
            <a:endParaRPr lang="en-US" dirty="0"/>
          </a:p>
          <a:p>
            <a:endParaRPr lang="ar-SA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l="15340" t="17560" r="66842" b="53125"/>
          <a:stretch>
            <a:fillRect/>
          </a:stretch>
        </p:blipFill>
        <p:spPr bwMode="auto">
          <a:xfrm>
            <a:off x="215611" y="3118967"/>
            <a:ext cx="3191706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مربع نص 5"/>
          <p:cNvSpPr txBox="1"/>
          <p:nvPr/>
        </p:nvSpPr>
        <p:spPr>
          <a:xfrm>
            <a:off x="4149258" y="2780928"/>
            <a:ext cx="4615356" cy="1077218"/>
          </a:xfrm>
          <a:prstGeom prst="rect">
            <a:avLst/>
          </a:prstGeom>
          <a:solidFill>
            <a:srgbClr val="FFFF99"/>
          </a:solidFill>
        </p:spPr>
        <p:txBody>
          <a:bodyPr wrap="square" rtlCol="1">
            <a:spAutoFit/>
          </a:bodyPr>
          <a:lstStyle/>
          <a:p>
            <a:r>
              <a:rPr lang="ar-SA" sz="3200" b="1" dirty="0" smtClean="0">
                <a:solidFill>
                  <a:srgbClr val="FF0000"/>
                </a:solidFill>
              </a:rPr>
              <a:t>ويكون  مقدار زاوية الانكسار </a:t>
            </a:r>
          </a:p>
          <a:p>
            <a:endParaRPr lang="ar-SA" sz="3200" b="1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48150" y="2799879"/>
            <a:ext cx="647700" cy="638175"/>
          </a:xfrm>
          <a:prstGeom prst="rect">
            <a:avLst/>
          </a:prstGeom>
          <a:noFill/>
        </p:spPr>
      </p:pic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0" y="10953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ar-S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5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31895" y="213679"/>
            <a:ext cx="491108" cy="725500"/>
          </a:xfrm>
          <a:prstGeom prst="rect">
            <a:avLst/>
          </a:prstGeom>
          <a:solidFill>
            <a:srgbClr val="FFFF99"/>
          </a:solidFill>
        </p:spPr>
      </p:pic>
      <p:sp>
        <p:nvSpPr>
          <p:cNvPr id="6152" name="Rectangle 8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ar-S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مربع نص 1"/>
          <p:cNvSpPr txBox="1"/>
          <p:nvPr/>
        </p:nvSpPr>
        <p:spPr>
          <a:xfrm>
            <a:off x="3540277" y="4725144"/>
            <a:ext cx="5215031" cy="156966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SA" sz="3200" b="1" dirty="0" smtClean="0"/>
              <a:t>هي زاوية السقوط التي ينكسر عندها الشعاع على امتداد الحد الفاصل  بين الوسطين</a:t>
            </a:r>
            <a:endParaRPr lang="ar-SA" sz="3200" b="1" dirty="0"/>
          </a:p>
        </p:txBody>
      </p:sp>
      <p:sp>
        <p:nvSpPr>
          <p:cNvPr id="4" name="مربع نص 3"/>
          <p:cNvSpPr txBox="1"/>
          <p:nvPr/>
        </p:nvSpPr>
        <p:spPr>
          <a:xfrm>
            <a:off x="5436096" y="4047756"/>
            <a:ext cx="3175870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3200" b="1" dirty="0" smtClean="0">
                <a:solidFill>
                  <a:srgbClr val="FF0000"/>
                </a:solidFill>
              </a:rPr>
              <a:t>عرفي الزاوية الحرجة؟</a:t>
            </a:r>
            <a:endParaRPr lang="ar-SA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5987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1026" name="Picture 2" descr="C:\Users\A-D-C\Desktop\مجلد جديد ‫‬\1729394-1366x768-[DesktopNexus.com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848" y="0"/>
            <a:ext cx="916884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مستطيل 3"/>
          <p:cNvSpPr/>
          <p:nvPr/>
        </p:nvSpPr>
        <p:spPr>
          <a:xfrm>
            <a:off x="3131840" y="332656"/>
            <a:ext cx="582242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6000" b="1" dirty="0">
                <a:solidFill>
                  <a:schemeClr val="bg1"/>
                </a:solidFill>
              </a:rPr>
              <a:t>بسم الله الرحمن الرحيم</a:t>
            </a:r>
          </a:p>
        </p:txBody>
      </p:sp>
    </p:spTree>
    <p:extLst>
      <p:ext uri="{BB962C8B-B14F-4D97-AF65-F5344CB8AC3E}">
        <p14:creationId xmlns:p14="http://schemas.microsoft.com/office/powerpoint/2010/main" val="1421849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l="15215" t="62624" r="67629" b="8829"/>
          <a:stretch>
            <a:fillRect/>
          </a:stretch>
        </p:blipFill>
        <p:spPr bwMode="auto">
          <a:xfrm>
            <a:off x="611560" y="1916832"/>
            <a:ext cx="2555776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3353292" y="2060848"/>
            <a:ext cx="559836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ar-SA" sz="3200" b="1" dirty="0" smtClean="0">
                <a:solidFill>
                  <a:srgbClr val="002E15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عندما يسقط </a:t>
            </a:r>
            <a:r>
              <a:rPr kumimoji="0" lang="ar-SA" sz="3200" b="1" i="0" u="none" strike="noStrike" cap="none" normalizeH="0" baseline="0" dirty="0" smtClean="0">
                <a:ln>
                  <a:noFill/>
                </a:ln>
                <a:solidFill>
                  <a:srgbClr val="002E15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الضوء على الحد الفاصل </a:t>
            </a:r>
            <a:r>
              <a:rPr kumimoji="0" lang="ar-SA" sz="3200" b="1" i="0" u="none" strike="noStrike" cap="none" normalizeH="0" baseline="0" dirty="0" err="1" smtClean="0">
                <a:ln>
                  <a:noFill/>
                </a:ln>
                <a:solidFill>
                  <a:srgbClr val="002E15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بزوية</a:t>
            </a:r>
            <a:r>
              <a:rPr kumimoji="0" lang="ar-SA" sz="3200" b="1" i="0" u="none" strike="noStrike" cap="none" normalizeH="0" baseline="0" dirty="0" smtClean="0">
                <a:ln>
                  <a:noFill/>
                </a:ln>
                <a:solidFill>
                  <a:srgbClr val="002E15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 أكبر من الزاوية الحرجة </a:t>
            </a:r>
          </a:p>
        </p:txBody>
      </p:sp>
      <p:sp>
        <p:nvSpPr>
          <p:cNvPr id="6" name="وسيلة شرح على شكل سحابة 5"/>
          <p:cNvSpPr/>
          <p:nvPr/>
        </p:nvSpPr>
        <p:spPr>
          <a:xfrm>
            <a:off x="0" y="260648"/>
            <a:ext cx="5796136" cy="1080120"/>
          </a:xfrm>
          <a:prstGeom prst="cloudCallou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lvl="0" algn="l" fontAlgn="base">
              <a:spcBef>
                <a:spcPct val="0"/>
              </a:spcBef>
              <a:spcAft>
                <a:spcPct val="0"/>
              </a:spcAft>
            </a:pPr>
            <a:r>
              <a:rPr kumimoji="0" lang="ar-SA" sz="3600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 الانعكاس الكلي الداخلي </a:t>
            </a:r>
            <a:endParaRPr kumimoji="0" lang="en-US" sz="3600" b="1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مربع نص 1"/>
          <p:cNvSpPr txBox="1"/>
          <p:nvPr/>
        </p:nvSpPr>
        <p:spPr>
          <a:xfrm>
            <a:off x="6583150" y="899546"/>
            <a:ext cx="1800200" cy="584775"/>
          </a:xfrm>
          <a:prstGeom prst="rect">
            <a:avLst/>
          </a:prstGeom>
          <a:solidFill>
            <a:srgbClr val="66FF33"/>
          </a:solidFill>
        </p:spPr>
        <p:txBody>
          <a:bodyPr wrap="square" rtlCol="1">
            <a:spAutoFit/>
          </a:bodyPr>
          <a:lstStyle/>
          <a:p>
            <a:r>
              <a:rPr lang="ar-SA" sz="3200" b="1" dirty="0" smtClean="0"/>
              <a:t>متى يحدث ؟</a:t>
            </a:r>
            <a:endParaRPr lang="ar-SA" sz="3200" b="1" dirty="0"/>
          </a:p>
        </p:txBody>
      </p:sp>
      <p:sp>
        <p:nvSpPr>
          <p:cNvPr id="7" name="مستطيل 6"/>
          <p:cNvSpPr/>
          <p:nvPr/>
        </p:nvSpPr>
        <p:spPr>
          <a:xfrm>
            <a:off x="1114440" y="4725144"/>
            <a:ext cx="7688924" cy="193899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ar-SA" sz="4000" b="1" dirty="0" smtClean="0">
                <a:latin typeface="Calibri" pitchFamily="34" charset="0"/>
                <a:ea typeface="Calibri" pitchFamily="34" charset="0"/>
                <a:cs typeface="Arial" pitchFamily="34" charset="0"/>
              </a:rPr>
              <a:t>الشرط :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ar-SA" sz="4000" b="1" dirty="0" smtClean="0">
                <a:latin typeface="Calibri" pitchFamily="34" charset="0"/>
                <a:ea typeface="Calibri" pitchFamily="34" charset="0"/>
                <a:cs typeface="Arial" pitchFamily="34" charset="0"/>
              </a:rPr>
              <a:t>عندما </a:t>
            </a:r>
            <a:r>
              <a:rPr lang="ar-SA" sz="4000" b="1" dirty="0">
                <a:latin typeface="Calibri" pitchFamily="34" charset="0"/>
                <a:ea typeface="Calibri" pitchFamily="34" charset="0"/>
                <a:cs typeface="Arial" pitchFamily="34" charset="0"/>
              </a:rPr>
              <a:t>ينتقل الضوء من وسط معامل انكساره كبير الى وسط معامل انكساره أقل </a:t>
            </a:r>
          </a:p>
        </p:txBody>
      </p:sp>
    </p:spTree>
    <p:extLst>
      <p:ext uri="{BB962C8B-B14F-4D97-AF65-F5344CB8AC3E}">
        <p14:creationId xmlns:p14="http://schemas.microsoft.com/office/powerpoint/2010/main" val="670736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9" grpId="0"/>
      <p:bldP spid="2" grpId="0" animBg="1"/>
      <p:bldP spid="7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6" name="عنصر نائب للمحتوى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7" name="صورة 6" descr="1401322-1196x802-hh.jpg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مستطيل 7"/>
          <p:cNvSpPr/>
          <p:nvPr/>
        </p:nvSpPr>
        <p:spPr>
          <a:xfrm>
            <a:off x="179512" y="548680"/>
            <a:ext cx="417646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3600" b="1" dirty="0">
                <a:solidFill>
                  <a:srgbClr val="00FFCC"/>
                </a:solidFill>
              </a:rPr>
              <a:t> </a:t>
            </a:r>
            <a:r>
              <a:rPr lang="ar-SA" sz="5400" b="1" dirty="0"/>
              <a:t>تطبيقات  مهمة </a:t>
            </a:r>
            <a:endParaRPr lang="ar-SA" sz="5400" b="1" dirty="0" smtClean="0"/>
          </a:p>
          <a:p>
            <a:r>
              <a:rPr lang="ar-SA" sz="5400" b="1" dirty="0" smtClean="0"/>
              <a:t>للانعكاس</a:t>
            </a:r>
          </a:p>
          <a:p>
            <a:r>
              <a:rPr lang="ar-SA" sz="5400" b="1" dirty="0" smtClean="0"/>
              <a:t> الكلي الداخلي</a:t>
            </a:r>
            <a:endParaRPr lang="ar-SA" sz="5400" b="1" dirty="0"/>
          </a:p>
        </p:txBody>
      </p:sp>
    </p:spTree>
    <p:extLst>
      <p:ext uri="{BB962C8B-B14F-4D97-AF65-F5344CB8AC3E}">
        <p14:creationId xmlns:p14="http://schemas.microsoft.com/office/powerpoint/2010/main" val="3070771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5" name="Picture 2" descr="http://www.akhbar-tech.com/sites/akhbar-tech.com/files/articleImages/twisted-ligh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212"/>
            <a:ext cx="9144000" cy="6850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مستطيل 5"/>
          <p:cNvSpPr/>
          <p:nvPr/>
        </p:nvSpPr>
        <p:spPr>
          <a:xfrm>
            <a:off x="4860032" y="980728"/>
            <a:ext cx="388119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4400" b="1" dirty="0" smtClean="0">
                <a:solidFill>
                  <a:srgbClr val="00FFCC"/>
                </a:solidFill>
              </a:rPr>
              <a:t>1- الألياف </a:t>
            </a:r>
            <a:r>
              <a:rPr lang="ar-SA" sz="4400" b="1" dirty="0">
                <a:solidFill>
                  <a:srgbClr val="00FFCC"/>
                </a:solidFill>
              </a:rPr>
              <a:t>البصرية </a:t>
            </a:r>
          </a:p>
        </p:txBody>
      </p:sp>
    </p:spTree>
    <p:extLst>
      <p:ext uri="{BB962C8B-B14F-4D97-AF65-F5344CB8AC3E}">
        <p14:creationId xmlns:p14="http://schemas.microsoft.com/office/powerpoint/2010/main" val="3019046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File:Fibreoptic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548680"/>
            <a:ext cx="3333750" cy="5038726"/>
          </a:xfrm>
          <a:prstGeom prst="rect">
            <a:avLst/>
          </a:prstGeom>
          <a:noFill/>
        </p:spPr>
      </p:pic>
      <p:sp>
        <p:nvSpPr>
          <p:cNvPr id="5" name="مستطيل 4"/>
          <p:cNvSpPr/>
          <p:nvPr/>
        </p:nvSpPr>
        <p:spPr>
          <a:xfrm>
            <a:off x="3929430" y="548680"/>
            <a:ext cx="504056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3200" b="1" dirty="0" smtClean="0"/>
              <a:t>هي ألياف مصنوعة من الزجاج النقي</a:t>
            </a:r>
          </a:p>
          <a:p>
            <a:endParaRPr lang="ar-SA" sz="3200" b="1" dirty="0" smtClean="0"/>
          </a:p>
          <a:p>
            <a:r>
              <a:rPr lang="ar-SA" sz="3200" b="1" dirty="0" smtClean="0"/>
              <a:t> تكون طويلة ورفيعة ولا يتعدى سمكها سمك </a:t>
            </a:r>
            <a:r>
              <a:rPr lang="ar-SA" sz="3200" b="1" dirty="0" err="1" smtClean="0"/>
              <a:t>الشعرة.</a:t>
            </a:r>
            <a:r>
              <a:rPr lang="ar-SA" sz="3200" b="1" dirty="0" smtClean="0"/>
              <a:t> </a:t>
            </a:r>
          </a:p>
          <a:p>
            <a:endParaRPr lang="ar-SA" sz="3200" b="1" dirty="0" smtClean="0"/>
          </a:p>
          <a:p>
            <a:r>
              <a:rPr lang="ar-SA" sz="3200" b="1" dirty="0" smtClean="0"/>
              <a:t>يجمع العديد من هذه الألياف في حزم داخل </a:t>
            </a:r>
            <a:r>
              <a:rPr lang="ar-SA" sz="3200" b="1" dirty="0" err="1" smtClean="0"/>
              <a:t>الكيبلات</a:t>
            </a:r>
            <a:r>
              <a:rPr lang="ar-SA" sz="3200" b="1" dirty="0" smtClean="0"/>
              <a:t> البصرية</a:t>
            </a:r>
          </a:p>
          <a:p>
            <a:endParaRPr lang="ar-SA" sz="3200" b="1" dirty="0"/>
          </a:p>
          <a:p>
            <a:r>
              <a:rPr lang="ar-SA" sz="3200" b="1" dirty="0" smtClean="0"/>
              <a:t> </a:t>
            </a:r>
            <a:r>
              <a:rPr lang="ar-SA" sz="3200" b="1" dirty="0" smtClean="0">
                <a:solidFill>
                  <a:srgbClr val="FF0000"/>
                </a:solidFill>
              </a:rPr>
              <a:t>وتستخدم في نقل الإشارات الضوئية لمسافات بعيدة جداً.</a:t>
            </a:r>
            <a:endParaRPr lang="ar-SA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314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253436" y="131926"/>
            <a:ext cx="8568952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3200" b="1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طريقة عملها </a:t>
            </a:r>
            <a:endParaRPr lang="ar-SA" sz="3200" b="1" u="sng" dirty="0">
              <a:solidFill>
                <a:srgbClr val="FF0000"/>
              </a:solidFill>
              <a:latin typeface="Calibri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ar-S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الضوء الذي ينتقل خلال الليف الشفاف </a:t>
            </a:r>
          </a:p>
          <a:p>
            <a:pPr marL="0" marR="0" lvl="0" indent="0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يصطدم بالسطح الداخلي لليف البصري بزاوية أكبر من الزاوية الحرجة </a:t>
            </a:r>
          </a:p>
          <a:p>
            <a:pPr marL="0" marR="0" lvl="0" indent="0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ar-SA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فينعكس الضوء جميعه </a:t>
            </a:r>
            <a:r>
              <a:rPr kumimoji="0" lang="ar-SA" sz="3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ولاينفذ</a:t>
            </a:r>
            <a:r>
              <a:rPr kumimoji="0" lang="ar-S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 أي جزء خلال الحد الفاصل </a:t>
            </a:r>
            <a:endParaRPr kumimoji="0" lang="en-US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 l="68072" t="60046" r="13111" b="21251"/>
          <a:stretch>
            <a:fillRect/>
          </a:stretch>
        </p:blipFill>
        <p:spPr bwMode="auto">
          <a:xfrm>
            <a:off x="613215" y="4221088"/>
            <a:ext cx="4248472" cy="2374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مربع نص 1"/>
          <p:cNvSpPr txBox="1"/>
          <p:nvPr/>
        </p:nvSpPr>
        <p:spPr>
          <a:xfrm>
            <a:off x="5148064" y="4533131"/>
            <a:ext cx="3672408" cy="206210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SA" sz="3200" b="1" dirty="0" smtClean="0">
                <a:solidFill>
                  <a:srgbClr val="0070C0"/>
                </a:solidFill>
              </a:rPr>
              <a:t>غلاف الليف  البصري يجب  ان يكون له معامل انكسار  أقل من معامل انكسار قلب الليف </a:t>
            </a:r>
            <a:endParaRPr lang="ar-SA" sz="32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8136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4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4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4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4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45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45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1026" name="Picture 2" descr="http://www.akhbar-tech.com/sites/akhbar-tech.com/files/articleImages/twisted-light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60648"/>
            <a:ext cx="5715000" cy="3219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مربع نص 4"/>
          <p:cNvSpPr txBox="1"/>
          <p:nvPr/>
        </p:nvSpPr>
        <p:spPr>
          <a:xfrm>
            <a:off x="755576" y="4051306"/>
            <a:ext cx="8028384" cy="230832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b="1" dirty="0" smtClean="0">
                <a:solidFill>
                  <a:srgbClr val="0070C0"/>
                </a:solidFill>
              </a:rPr>
              <a:t>لذلك يحافظ الضوء على شدته  </a:t>
            </a:r>
          </a:p>
          <a:p>
            <a:r>
              <a:rPr lang="ar-SA" sz="3600" b="1" dirty="0" smtClean="0">
                <a:solidFill>
                  <a:srgbClr val="0070C0"/>
                </a:solidFill>
              </a:rPr>
              <a:t>على طول المسافة التي  يمتدها الليف البصري </a:t>
            </a:r>
          </a:p>
          <a:p>
            <a:endParaRPr lang="ar-SA" sz="3600" b="1" dirty="0" smtClean="0">
              <a:solidFill>
                <a:srgbClr val="0070C0"/>
              </a:solidFill>
            </a:endParaRPr>
          </a:p>
          <a:p>
            <a:r>
              <a:rPr lang="ar-SA" sz="3600" b="1" dirty="0" smtClean="0">
                <a:solidFill>
                  <a:srgbClr val="0070C0"/>
                </a:solidFill>
              </a:rPr>
              <a:t>وهكذا يمكن نقل الضوء من منطقة لأخرى</a:t>
            </a:r>
            <a:endParaRPr lang="ar-SA" sz="36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5958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-D-C\Desktop\ثاني ثانوي\light-ray-dark-sky-r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426080" cy="7069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691680" y="980728"/>
            <a:ext cx="653095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200" b="1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11-1 </a:t>
            </a:r>
            <a:r>
              <a:rPr kumimoji="0" lang="ar-SA" sz="7200" b="1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 انكسار الضوء</a:t>
            </a:r>
            <a:endParaRPr kumimoji="0" lang="ar-SA" sz="7200" b="1" i="0" u="none" strike="noStrike" cap="none" normalizeH="0" baseline="0" dirty="0" smtClean="0">
              <a:ln>
                <a:noFill/>
              </a:ln>
              <a:solidFill>
                <a:srgbClr val="FFC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1026" name="Picture 2" descr="ملف:Fiber optic illuminate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04" y="287"/>
            <a:ext cx="9124895" cy="6857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6382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539552" y="332656"/>
            <a:ext cx="8229600" cy="4525963"/>
          </a:xfrm>
        </p:spPr>
        <p:txBody>
          <a:bodyPr/>
          <a:lstStyle/>
          <a:p>
            <a:pPr marL="0" indent="0">
              <a:buNone/>
            </a:pPr>
            <a:endParaRPr lang="ar-SA" b="1" dirty="0"/>
          </a:p>
        </p:txBody>
      </p:sp>
      <p:pic>
        <p:nvPicPr>
          <p:cNvPr id="4" name="Picture 2" descr="http://www.ecockburn.com.au/wp-content/uploads/2010/11/wate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مستطيل 4"/>
          <p:cNvSpPr/>
          <p:nvPr/>
        </p:nvSpPr>
        <p:spPr>
          <a:xfrm>
            <a:off x="899592" y="332656"/>
            <a:ext cx="766834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3600" b="1" dirty="0"/>
              <a:t>ان حدوث الانعكاس  الكلي الداخلي  سيكون مستحيلا </a:t>
            </a:r>
          </a:p>
          <a:p>
            <a:endParaRPr lang="ar-SA" sz="3600" b="1" dirty="0"/>
          </a:p>
          <a:p>
            <a:endParaRPr lang="ar-SA" sz="3600" b="1" dirty="0" smtClean="0"/>
          </a:p>
          <a:p>
            <a:endParaRPr lang="ar-SA" sz="3600" b="1" dirty="0"/>
          </a:p>
          <a:p>
            <a:r>
              <a:rPr lang="ar-SA" sz="3600" b="1" dirty="0" smtClean="0"/>
              <a:t>اذا </a:t>
            </a:r>
            <a:r>
              <a:rPr lang="ar-SA" sz="3600" b="1" dirty="0"/>
              <a:t>سلط ضوء الليزر عبر انبوب </a:t>
            </a:r>
            <a:endParaRPr lang="ar-SA" sz="3600" b="1" dirty="0" smtClean="0"/>
          </a:p>
          <a:p>
            <a:r>
              <a:rPr lang="ar-SA" sz="3600" b="1" dirty="0" smtClean="0"/>
              <a:t>مملوء  </a:t>
            </a:r>
            <a:r>
              <a:rPr lang="ar-SA" sz="3600" b="1" dirty="0"/>
              <a:t>بالماء عند استخدامه </a:t>
            </a:r>
          </a:p>
          <a:p>
            <a:r>
              <a:rPr lang="ar-SA" sz="3600" b="1" dirty="0"/>
              <a:t>بدلا  من القارورة البلاستيكية </a:t>
            </a:r>
          </a:p>
          <a:p>
            <a:endParaRPr lang="ar-SA" sz="3600" b="1" dirty="0"/>
          </a:p>
          <a:p>
            <a:r>
              <a:rPr lang="ar-SA" sz="3600" b="1" dirty="0"/>
              <a:t>وضحي سبب ذلك</a:t>
            </a:r>
          </a:p>
        </p:txBody>
      </p:sp>
      <p:sp>
        <p:nvSpPr>
          <p:cNvPr id="6" name="مربع نص 5"/>
          <p:cNvSpPr txBox="1"/>
          <p:nvPr/>
        </p:nvSpPr>
        <p:spPr>
          <a:xfrm>
            <a:off x="157561" y="3148811"/>
            <a:ext cx="3384376" cy="3539430"/>
          </a:xfrm>
          <a:prstGeom prst="rect">
            <a:avLst/>
          </a:prstGeom>
          <a:solidFill>
            <a:schemeClr val="bg1"/>
          </a:solidFill>
        </p:spPr>
        <p:txBody>
          <a:bodyPr wrap="square" rtlCol="1">
            <a:spAutoFit/>
          </a:bodyPr>
          <a:lstStyle/>
          <a:p>
            <a:r>
              <a:rPr lang="ar-SA" sz="3200" b="1" dirty="0" smtClean="0">
                <a:solidFill>
                  <a:srgbClr val="00B0F0"/>
                </a:solidFill>
              </a:rPr>
              <a:t>ان معامل انكسار انبوب  الماء </a:t>
            </a:r>
            <a:r>
              <a:rPr lang="ar-SA" sz="3200" b="1" dirty="0" smtClean="0">
                <a:solidFill>
                  <a:srgbClr val="FF0000"/>
                </a:solidFill>
              </a:rPr>
              <a:t>أكبر</a:t>
            </a:r>
            <a:r>
              <a:rPr lang="ar-SA" sz="3200" b="1" dirty="0" smtClean="0">
                <a:solidFill>
                  <a:srgbClr val="00B0F0"/>
                </a:solidFill>
              </a:rPr>
              <a:t> من  معامل انكسار الماء</a:t>
            </a:r>
          </a:p>
          <a:p>
            <a:endParaRPr lang="ar-SA" sz="3200" b="1" dirty="0">
              <a:solidFill>
                <a:srgbClr val="00B0F0"/>
              </a:solidFill>
            </a:endParaRPr>
          </a:p>
          <a:p>
            <a:r>
              <a:rPr lang="ar-SA" sz="3200" b="1" dirty="0" smtClean="0">
                <a:solidFill>
                  <a:srgbClr val="00B0F0"/>
                </a:solidFill>
              </a:rPr>
              <a:t>لذا يكون حدوث </a:t>
            </a:r>
            <a:r>
              <a:rPr lang="ar-SA" sz="3200" b="1" dirty="0" smtClean="0">
                <a:solidFill>
                  <a:srgbClr val="FF0000"/>
                </a:solidFill>
              </a:rPr>
              <a:t>الانعكاس الكلي الداخلي </a:t>
            </a:r>
            <a:r>
              <a:rPr lang="ar-SA" sz="3200" b="1" dirty="0" smtClean="0">
                <a:solidFill>
                  <a:srgbClr val="00B0F0"/>
                </a:solidFill>
              </a:rPr>
              <a:t>مستحيلا </a:t>
            </a:r>
            <a:endParaRPr lang="ar-SA" sz="3200" b="1" dirty="0">
              <a:solidFill>
                <a:srgbClr val="00B0F0"/>
              </a:solidFill>
            </a:endParaRPr>
          </a:p>
        </p:txBody>
      </p:sp>
      <p:pic>
        <p:nvPicPr>
          <p:cNvPr id="3074" name="Picture 2" descr="C:\Users\A-D-C\Desktop\laught-28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5298217"/>
            <a:ext cx="1238251" cy="133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4476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1026" name="Picture 2" descr="http://www.phys-sa.com/uploaded/1254_1131195224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مربع نص 3"/>
          <p:cNvSpPr txBox="1"/>
          <p:nvPr/>
        </p:nvSpPr>
        <p:spPr>
          <a:xfrm>
            <a:off x="4932040" y="1944708"/>
            <a:ext cx="338437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6600" b="1" dirty="0" smtClean="0"/>
              <a:t>2- السراب </a:t>
            </a:r>
            <a:endParaRPr lang="ar-SA" sz="6600" b="1" dirty="0"/>
          </a:p>
        </p:txBody>
      </p:sp>
      <p:sp>
        <p:nvSpPr>
          <p:cNvPr id="5" name="مستطيل 4"/>
          <p:cNvSpPr/>
          <p:nvPr/>
        </p:nvSpPr>
        <p:spPr>
          <a:xfrm>
            <a:off x="251520" y="692696"/>
            <a:ext cx="4572000" cy="3170099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r>
              <a:rPr lang="ar-SA" sz="4000" b="1" dirty="0"/>
              <a:t>هو عبارة عن ظاهرة طبيعية تحدث بسبب الاختلاف في كثافة طبقات الهواء القريبة من سطح الارض </a:t>
            </a:r>
          </a:p>
        </p:txBody>
      </p:sp>
      <p:sp>
        <p:nvSpPr>
          <p:cNvPr id="6" name="مربع نص 5"/>
          <p:cNvSpPr txBox="1"/>
          <p:nvPr/>
        </p:nvSpPr>
        <p:spPr>
          <a:xfrm>
            <a:off x="6300192" y="3713256"/>
            <a:ext cx="2160240" cy="101566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6000" b="1" dirty="0" smtClean="0"/>
              <a:t>فيديو</a:t>
            </a:r>
            <a:endParaRPr lang="ar-SA" sz="6000" b="1" dirty="0"/>
          </a:p>
        </p:txBody>
      </p:sp>
    </p:spTree>
    <p:extLst>
      <p:ext uri="{BB962C8B-B14F-4D97-AF65-F5344CB8AC3E}">
        <p14:creationId xmlns:p14="http://schemas.microsoft.com/office/powerpoint/2010/main" val="169050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779912" y="332656"/>
            <a:ext cx="5122912" cy="6120679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ar-SA" sz="4400" b="1" dirty="0">
                <a:solidFill>
                  <a:srgbClr val="C00000"/>
                </a:solidFill>
              </a:rPr>
              <a:t>في الصيف عندما تقود  السيارة على الطريق </a:t>
            </a:r>
            <a:endParaRPr lang="ar-SA" sz="4400" b="1" dirty="0" smtClean="0">
              <a:solidFill>
                <a:srgbClr val="C00000"/>
              </a:solidFill>
            </a:endParaRPr>
          </a:p>
          <a:p>
            <a:pPr>
              <a:buNone/>
            </a:pPr>
            <a:endParaRPr lang="ar-SA" sz="4400" b="1" dirty="0">
              <a:solidFill>
                <a:srgbClr val="C00000"/>
              </a:solidFill>
            </a:endParaRPr>
          </a:p>
          <a:p>
            <a:pPr>
              <a:buNone/>
            </a:pPr>
            <a:r>
              <a:rPr lang="ar-SA" sz="4400" b="1" dirty="0" smtClean="0">
                <a:solidFill>
                  <a:srgbClr val="C00000"/>
                </a:solidFill>
              </a:rPr>
              <a:t>فإنك </a:t>
            </a:r>
            <a:r>
              <a:rPr lang="ar-SA" sz="4400" b="1" dirty="0">
                <a:solidFill>
                  <a:srgbClr val="C00000"/>
                </a:solidFill>
              </a:rPr>
              <a:t>ترى ما يبدو وكأنه انعكاس للسيارة القادمة في بركة ماء </a:t>
            </a:r>
            <a:r>
              <a:rPr lang="ar-SA" sz="4400" b="1" dirty="0" smtClean="0">
                <a:solidFill>
                  <a:srgbClr val="C00000"/>
                </a:solidFill>
              </a:rPr>
              <a:t> </a:t>
            </a:r>
          </a:p>
          <a:p>
            <a:pPr>
              <a:buNone/>
            </a:pPr>
            <a:endParaRPr lang="ar-SA" sz="4400" b="1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ar-SA" sz="4400" b="1" dirty="0" smtClean="0">
                <a:solidFill>
                  <a:srgbClr val="C00000"/>
                </a:solidFill>
              </a:rPr>
              <a:t>وتختفي البركة عندما تصل اليها</a:t>
            </a:r>
            <a:endParaRPr lang="ar-SA" dirty="0" smtClean="0"/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2" cstate="print"/>
          <a:srcRect l="22964" t="27188" r="34422" b="29500"/>
          <a:stretch>
            <a:fillRect/>
          </a:stretch>
        </p:blipFill>
        <p:spPr bwMode="auto">
          <a:xfrm>
            <a:off x="179512" y="1484784"/>
            <a:ext cx="3456384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11811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ربع نص 3"/>
          <p:cNvSpPr txBox="1"/>
          <p:nvPr/>
        </p:nvSpPr>
        <p:spPr>
          <a:xfrm>
            <a:off x="1259632" y="332656"/>
            <a:ext cx="7488832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4800" b="1" dirty="0" smtClean="0">
                <a:solidFill>
                  <a:srgbClr val="7030A0"/>
                </a:solidFill>
              </a:rPr>
              <a:t>يتعرض الضوء لانكسارات متعددة وهو ساقط للأسفل</a:t>
            </a:r>
            <a:endParaRPr lang="ar-SA" sz="4800" b="1" dirty="0">
              <a:solidFill>
                <a:srgbClr val="7030A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63" t="32309" r="11084" b="15768"/>
          <a:stretch/>
        </p:blipFill>
        <p:spPr bwMode="auto">
          <a:xfrm>
            <a:off x="171658" y="2564904"/>
            <a:ext cx="8860787" cy="3215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02647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251520" y="404664"/>
            <a:ext cx="8712968" cy="6048672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>
              <a:buNone/>
            </a:pPr>
            <a:r>
              <a:rPr lang="ar-SA" sz="4000" b="1" dirty="0" smtClean="0"/>
              <a:t>بسبب تسخين الشمس للطريق</a:t>
            </a:r>
          </a:p>
          <a:p>
            <a:pPr>
              <a:buNone/>
            </a:pPr>
            <a:endParaRPr lang="ar-SA" sz="4000" b="1" dirty="0" smtClean="0"/>
          </a:p>
          <a:p>
            <a:pPr>
              <a:buNone/>
            </a:pPr>
            <a:r>
              <a:rPr lang="ar-SA" sz="4000" b="1" dirty="0" smtClean="0"/>
              <a:t> </a:t>
            </a:r>
            <a:r>
              <a:rPr lang="ar-SA" sz="4000" b="1" dirty="0" smtClean="0">
                <a:solidFill>
                  <a:srgbClr val="FFFF00"/>
                </a:solidFill>
              </a:rPr>
              <a:t>التي تسخن بدورها الهواء فوقها </a:t>
            </a:r>
          </a:p>
          <a:p>
            <a:pPr>
              <a:buNone/>
            </a:pPr>
            <a:endParaRPr lang="ar-SA" sz="4000" b="1" dirty="0" smtClean="0"/>
          </a:p>
          <a:p>
            <a:pPr>
              <a:buNone/>
            </a:pPr>
            <a:r>
              <a:rPr lang="ar-SA" sz="4000" b="1" dirty="0" smtClean="0"/>
              <a:t>وتنتج طبقة حرارية من الهواء</a:t>
            </a:r>
          </a:p>
          <a:p>
            <a:pPr>
              <a:buNone/>
            </a:pPr>
            <a:endParaRPr lang="ar-SA" sz="4000" b="1" dirty="0" smtClean="0"/>
          </a:p>
          <a:p>
            <a:pPr>
              <a:buNone/>
            </a:pPr>
            <a:r>
              <a:rPr lang="ar-SA" sz="4000" b="1" dirty="0" smtClean="0"/>
              <a:t> </a:t>
            </a:r>
            <a:r>
              <a:rPr lang="ar-SA" sz="4000" b="1" dirty="0" smtClean="0">
                <a:solidFill>
                  <a:srgbClr val="FFFF00"/>
                </a:solidFill>
              </a:rPr>
              <a:t>تؤدي الى انحراف الضوء المنتقل في اتجاه الطريق تدريجيا الى اعلى </a:t>
            </a:r>
          </a:p>
          <a:p>
            <a:pPr>
              <a:buNone/>
            </a:pPr>
            <a:r>
              <a:rPr lang="ar-SA" sz="4000" b="1" dirty="0" smtClean="0"/>
              <a:t>مما يجعل الضوء يبدو قادما من انعكاس في بركة </a:t>
            </a:r>
            <a:endParaRPr lang="ar-SA" sz="4000" b="1" dirty="0"/>
          </a:p>
        </p:txBody>
      </p:sp>
    </p:spTree>
    <p:extLst>
      <p:ext uri="{BB962C8B-B14F-4D97-AF65-F5344CB8AC3E}">
        <p14:creationId xmlns:p14="http://schemas.microsoft.com/office/powerpoint/2010/main" val="3905128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عنصر نائب للمحتوى 3" descr="980844-1366x768-14617-1844x138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</p:spPr>
      </p:pic>
      <p:sp>
        <p:nvSpPr>
          <p:cNvPr id="5" name="مستطيل 4"/>
          <p:cNvSpPr/>
          <p:nvPr/>
        </p:nvSpPr>
        <p:spPr>
          <a:xfrm>
            <a:off x="683568" y="908720"/>
            <a:ext cx="460094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7200" b="1" dirty="0" smtClean="0">
                <a:solidFill>
                  <a:schemeClr val="bg1"/>
                </a:solidFill>
              </a:rPr>
              <a:t>السراب القطبي</a:t>
            </a:r>
            <a:endParaRPr lang="ar-SA" sz="7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4713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مربع نص 6"/>
          <p:cNvSpPr txBox="1"/>
          <p:nvPr/>
        </p:nvSpPr>
        <p:spPr>
          <a:xfrm>
            <a:off x="707559" y="2044315"/>
            <a:ext cx="817036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4400" b="1" dirty="0" smtClean="0">
                <a:solidFill>
                  <a:srgbClr val="0070C0"/>
                </a:solidFill>
              </a:rPr>
              <a:t>لان الهواء القريب من الماء يكون بارد</a:t>
            </a:r>
            <a:endParaRPr lang="ar-SA" sz="4400" b="1" dirty="0">
              <a:solidFill>
                <a:srgbClr val="0070C0"/>
              </a:solidFill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1043608" y="404664"/>
            <a:ext cx="7812360" cy="120032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ar-SA" sz="3600" b="1" dirty="0" smtClean="0"/>
              <a:t>السراب القطبي </a:t>
            </a:r>
            <a:r>
              <a:rPr lang="ar-SA" sz="3600" b="1" dirty="0"/>
              <a:t> </a:t>
            </a:r>
            <a:r>
              <a:rPr lang="ar-SA" sz="3600" b="1" dirty="0" smtClean="0"/>
              <a:t>يحدث عندما يبدو انعكاس قارب بعيد فوق القارب نفسه  ( عللي )</a:t>
            </a:r>
            <a:endParaRPr lang="en-US" sz="3600" b="1" dirty="0"/>
          </a:p>
        </p:txBody>
      </p:sp>
      <p:pic>
        <p:nvPicPr>
          <p:cNvPr id="5" name="Picture 4" descr="http://www.arab-ency.com/servers/gallery/5354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01008"/>
            <a:ext cx="3699395" cy="2915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مستطيل 2"/>
          <p:cNvSpPr/>
          <p:nvPr/>
        </p:nvSpPr>
        <p:spPr>
          <a:xfrm>
            <a:off x="4283968" y="3140968"/>
            <a:ext cx="4572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ar-SY" sz="3200" b="1" dirty="0" smtClean="0"/>
              <a:t>تتعرض </a:t>
            </a:r>
            <a:r>
              <a:rPr lang="ar-SY" sz="3200" b="1" dirty="0"/>
              <a:t>الأشعة الضوئية القادمة من الجسم باتجاه عين المراقب </a:t>
            </a:r>
            <a:endParaRPr lang="ar-SA" sz="3200" b="1" dirty="0" smtClean="0"/>
          </a:p>
          <a:p>
            <a:endParaRPr lang="ar-SA" sz="3200" b="1" dirty="0"/>
          </a:p>
          <a:p>
            <a:r>
              <a:rPr lang="ar-SY" sz="3200" b="1" dirty="0" smtClean="0"/>
              <a:t>لانحناء </a:t>
            </a:r>
            <a:r>
              <a:rPr lang="ar-SY" sz="3200" b="1" dirty="0"/>
              <a:t>معاكس لما يحدث في حالة السراب السفلي</a:t>
            </a:r>
            <a:endParaRPr lang="ar-SA" sz="3200" b="1" dirty="0"/>
          </a:p>
          <a:p>
            <a:endParaRPr lang="ar-SA" sz="3200" b="1" dirty="0"/>
          </a:p>
        </p:txBody>
      </p:sp>
    </p:spTree>
    <p:extLst>
      <p:ext uri="{BB962C8B-B14F-4D97-AF65-F5344CB8AC3E}">
        <p14:creationId xmlns:p14="http://schemas.microsoft.com/office/powerpoint/2010/main" val="552415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مستطيل 4"/>
          <p:cNvSpPr/>
          <p:nvPr/>
        </p:nvSpPr>
        <p:spPr>
          <a:xfrm>
            <a:off x="1115616" y="404664"/>
            <a:ext cx="7568229" cy="372409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ar-SY" sz="3200" b="1" dirty="0">
                <a:solidFill>
                  <a:srgbClr val="0070C0"/>
                </a:solidFill>
              </a:rPr>
              <a:t>تحدث هذه الظاهرة فوق السطوح الباردة التي </a:t>
            </a:r>
            <a:r>
              <a:rPr lang="ar-SY" sz="3200" b="1" dirty="0" err="1" smtClean="0">
                <a:solidFill>
                  <a:srgbClr val="0070C0"/>
                </a:solidFill>
              </a:rPr>
              <a:t>يت</a:t>
            </a:r>
            <a:r>
              <a:rPr lang="ar-SA" sz="3200" b="1" dirty="0" smtClean="0">
                <a:solidFill>
                  <a:srgbClr val="0070C0"/>
                </a:solidFill>
              </a:rPr>
              <a:t>كون</a:t>
            </a:r>
            <a:r>
              <a:rPr lang="ar-SY" sz="3200" b="1" dirty="0" smtClean="0">
                <a:solidFill>
                  <a:srgbClr val="0070C0"/>
                </a:solidFill>
              </a:rPr>
              <a:t> </a:t>
            </a:r>
            <a:r>
              <a:rPr lang="ar-SY" sz="3200" b="1" dirty="0">
                <a:solidFill>
                  <a:srgbClr val="0070C0"/>
                </a:solidFill>
              </a:rPr>
              <a:t>فوقها هواء </a:t>
            </a:r>
            <a:r>
              <a:rPr lang="ar-SY" sz="3200" b="1" dirty="0" smtClean="0">
                <a:solidFill>
                  <a:srgbClr val="0070C0"/>
                </a:solidFill>
              </a:rPr>
              <a:t>حار </a:t>
            </a:r>
            <a:endParaRPr lang="ar-SA" sz="3200" b="1" dirty="0" smtClean="0">
              <a:solidFill>
                <a:srgbClr val="0070C0"/>
              </a:solidFill>
            </a:endParaRPr>
          </a:p>
          <a:p>
            <a:endParaRPr lang="ar-SA" sz="3200" b="1" dirty="0" smtClean="0"/>
          </a:p>
          <a:p>
            <a:r>
              <a:rPr lang="ar-SA" sz="3200" b="1" dirty="0" smtClean="0"/>
              <a:t>كيف تكون </a:t>
            </a:r>
            <a:r>
              <a:rPr lang="ar-SY" sz="3200" b="1" dirty="0" smtClean="0"/>
              <a:t>كثافة الهوا</a:t>
            </a:r>
            <a:r>
              <a:rPr lang="ar-SA" sz="3200" b="1" dirty="0" smtClean="0"/>
              <a:t>ء </a:t>
            </a:r>
            <a:r>
              <a:rPr lang="ar-SY" sz="3200" b="1" dirty="0" smtClean="0"/>
              <a:t> </a:t>
            </a:r>
            <a:r>
              <a:rPr lang="ar-SY" sz="3200" b="1" dirty="0"/>
              <a:t>في هذه </a:t>
            </a:r>
            <a:r>
              <a:rPr lang="ar-SY" sz="3200" b="1" dirty="0" smtClean="0"/>
              <a:t>الحال</a:t>
            </a:r>
            <a:r>
              <a:rPr lang="ar-SA" sz="3200" b="1" dirty="0" smtClean="0"/>
              <a:t>؟</a:t>
            </a:r>
          </a:p>
          <a:p>
            <a:endParaRPr lang="ar-SA" sz="3200" b="1" dirty="0" smtClean="0"/>
          </a:p>
          <a:p>
            <a:r>
              <a:rPr lang="ar-SY" sz="3200" b="1" dirty="0" smtClean="0">
                <a:solidFill>
                  <a:srgbClr val="0070C0"/>
                </a:solidFill>
              </a:rPr>
              <a:t>تتناقص </a:t>
            </a:r>
            <a:r>
              <a:rPr lang="ar-SY" sz="3200" b="1" dirty="0">
                <a:solidFill>
                  <a:srgbClr val="0070C0"/>
                </a:solidFill>
              </a:rPr>
              <a:t>بالارتفاع على عكس حالة السراب السفلي. </a:t>
            </a:r>
            <a:endParaRPr lang="ar-SA" sz="3200" b="1" dirty="0" smtClean="0">
              <a:solidFill>
                <a:srgbClr val="0070C0"/>
              </a:solidFill>
            </a:endParaRPr>
          </a:p>
          <a:p>
            <a:endParaRPr lang="ar-SA" sz="4400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16608"/>
            <a:ext cx="4248472" cy="25257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10404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عنصر نائب للمحتوى 3" descr="980844-1366x768-14617-1844x138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5" name="مستطيل 4"/>
          <p:cNvSpPr/>
          <p:nvPr/>
        </p:nvSpPr>
        <p:spPr>
          <a:xfrm>
            <a:off x="953344" y="1509152"/>
            <a:ext cx="7848872" cy="175432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ar-SA" sz="3600" dirty="0"/>
              <a:t>(</a:t>
            </a:r>
            <a:r>
              <a:rPr lang="ar-SA" sz="3600" b="1" dirty="0" smtClean="0"/>
              <a:t>وَالَّذِينَ </a:t>
            </a:r>
            <a:r>
              <a:rPr lang="ar-SA" sz="3600" b="1" dirty="0"/>
              <a:t>كَفَرُوا أَعْمَالُهُمْ كَسَرَابٍ بِقِيعَةٍ يَحْسَبُهُ الظَّمْآنُ مَاءً حَتَّى إِذَا جَاءَهُ لَمْ يَجِدْهُ شَيْئًا وَوَجَدَ اللَّهَ عِنْدَهُ </a:t>
            </a:r>
            <a:r>
              <a:rPr lang="ar-SA" sz="3600" b="1" dirty="0" err="1"/>
              <a:t>فَوَفَّاهُ</a:t>
            </a:r>
            <a:r>
              <a:rPr lang="ar-SA" sz="3600" b="1" dirty="0"/>
              <a:t> حِسَابَهُ وَاللَّهُ سَرِيعُ </a:t>
            </a:r>
            <a:r>
              <a:rPr lang="ar-SA" sz="3600" b="1" dirty="0" smtClean="0"/>
              <a:t>الْحِسَابِ)</a:t>
            </a:r>
            <a:endParaRPr lang="ar-SA" sz="3600" b="1" dirty="0"/>
          </a:p>
        </p:txBody>
      </p:sp>
      <p:sp>
        <p:nvSpPr>
          <p:cNvPr id="6" name="مستطيل 5"/>
          <p:cNvSpPr/>
          <p:nvPr/>
        </p:nvSpPr>
        <p:spPr>
          <a:xfrm>
            <a:off x="395536" y="260648"/>
            <a:ext cx="472597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600" b="1" dirty="0">
                <a:solidFill>
                  <a:schemeClr val="bg1"/>
                </a:solidFill>
              </a:rPr>
              <a:t>وقد ورد ذكر السراب </a:t>
            </a:r>
            <a:r>
              <a:rPr lang="ar-SA" sz="3600" b="1" dirty="0" smtClean="0">
                <a:solidFill>
                  <a:schemeClr val="bg1"/>
                </a:solidFill>
              </a:rPr>
              <a:t>في</a:t>
            </a:r>
          </a:p>
          <a:p>
            <a:r>
              <a:rPr lang="ar-SA" sz="3600" b="1" dirty="0" smtClean="0">
                <a:solidFill>
                  <a:schemeClr val="bg1"/>
                </a:solidFill>
              </a:rPr>
              <a:t> </a:t>
            </a:r>
            <a:r>
              <a:rPr lang="ar-SA" sz="3600" b="1" dirty="0">
                <a:solidFill>
                  <a:schemeClr val="bg1"/>
                </a:solidFill>
              </a:rPr>
              <a:t>القران الكريم في سورة النور </a:t>
            </a:r>
          </a:p>
        </p:txBody>
      </p:sp>
      <p:sp>
        <p:nvSpPr>
          <p:cNvPr id="7" name="مستطيل 6"/>
          <p:cNvSpPr/>
          <p:nvPr/>
        </p:nvSpPr>
        <p:spPr>
          <a:xfrm>
            <a:off x="1115616" y="3437170"/>
            <a:ext cx="7524328" cy="3046988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ar-SA" sz="3200" b="1" dirty="0" err="1" smtClean="0"/>
              <a:t>بقيعة:المكان</a:t>
            </a:r>
            <a:r>
              <a:rPr lang="ar-SA" sz="3200" b="1" dirty="0" smtClean="0"/>
              <a:t> </a:t>
            </a:r>
            <a:r>
              <a:rPr lang="ar-SA" sz="3200" b="1" dirty="0"/>
              <a:t>الخالي الفسيح </a:t>
            </a:r>
            <a:endParaRPr lang="ar-SA" sz="3200" b="1" dirty="0" smtClean="0"/>
          </a:p>
          <a:p>
            <a:r>
              <a:rPr lang="ar-SA" sz="3200" b="1" dirty="0"/>
              <a:t/>
            </a:r>
            <a:br>
              <a:rPr lang="ar-SA" sz="3200" b="1" dirty="0"/>
            </a:br>
            <a:r>
              <a:rPr lang="ar-SA" sz="3200" b="1" dirty="0"/>
              <a:t>هنا المثل </a:t>
            </a:r>
            <a:r>
              <a:rPr lang="ar-SA" sz="3200" b="1" dirty="0" smtClean="0"/>
              <a:t> </a:t>
            </a:r>
            <a:r>
              <a:rPr lang="ar-SA" sz="3200" b="1" dirty="0"/>
              <a:t>للكفار الذين يحسبون علي شيء وهم ليس علي </a:t>
            </a:r>
            <a:r>
              <a:rPr lang="ar-SA" sz="3200" b="1" dirty="0" smtClean="0"/>
              <a:t>شيء</a:t>
            </a:r>
          </a:p>
          <a:p>
            <a:r>
              <a:rPr lang="ar-SA" sz="3200" b="1" dirty="0" smtClean="0"/>
              <a:t> </a:t>
            </a:r>
            <a:r>
              <a:rPr lang="ar-SA" sz="3200" b="1" dirty="0"/>
              <a:t>ك</a:t>
            </a:r>
            <a:r>
              <a:rPr lang="ar-SA" sz="3200" b="1" dirty="0" smtClean="0"/>
              <a:t>السراب </a:t>
            </a:r>
            <a:r>
              <a:rPr lang="ar-SA" sz="3200" b="1" dirty="0"/>
              <a:t>الذي يري في القيعان من الأرض عن بعد كأنه بحر </a:t>
            </a:r>
          </a:p>
        </p:txBody>
      </p:sp>
    </p:spTree>
    <p:extLst>
      <p:ext uri="{BB962C8B-B14F-4D97-AF65-F5344CB8AC3E}">
        <p14:creationId xmlns:p14="http://schemas.microsoft.com/office/powerpoint/2010/main" val="3553764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وان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  <a:solidFill>
            <a:srgbClr val="FFFF00"/>
          </a:solidFill>
        </p:spPr>
        <p:txBody>
          <a:bodyPr vert="horz" lIns="91440" tIns="45720" rIns="91440" bIns="45720" rtlCol="1" anchor="ctr">
            <a:normAutofit/>
          </a:bodyPr>
          <a:lstStyle>
            <a:lvl1pPr algn="ctr" defTabSz="914400" rtl="1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ar-SA" b="1" smtClean="0"/>
              <a:t>الضوء عند السطح الفاصل</a:t>
            </a:r>
            <a:endParaRPr lang="ar-SA" b="1" dirty="0"/>
          </a:p>
        </p:txBody>
      </p:sp>
    </p:spTree>
    <p:extLst>
      <p:ext uri="{BB962C8B-B14F-4D97-AF65-F5344CB8AC3E}">
        <p14:creationId xmlns:p14="http://schemas.microsoft.com/office/powerpoint/2010/main" val="1691876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2050" name="Picture 2" descr="http://4.bp.blogspot.com/-rwwvSndvhBk/TgTe8tdFw3I/AAAAAAAAAQU/ebc5kTl-TCc/s1600/src1268491502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404664"/>
            <a:ext cx="6341318" cy="5603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7771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ar-SA" b="1" dirty="0" smtClean="0">
                <a:solidFill>
                  <a:schemeClr val="tx1"/>
                </a:solidFill>
              </a:rPr>
              <a:t>عرض سريع( الانعكاس الكلي الداخلي في الماء)</a:t>
            </a:r>
            <a:endParaRPr lang="ar-SA" b="1" dirty="0">
              <a:solidFill>
                <a:schemeClr val="tx1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57200" y="2348880"/>
            <a:ext cx="8229600" cy="377728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ar-SA" sz="4800" b="1" dirty="0" smtClean="0"/>
              <a:t>سيعمل ضوء الليزر على اظهار الماء المتدفق </a:t>
            </a:r>
          </a:p>
          <a:p>
            <a:pPr marL="0" indent="0">
              <a:buNone/>
            </a:pPr>
            <a:r>
              <a:rPr lang="ar-SA" sz="4800" b="1" dirty="0" smtClean="0"/>
              <a:t>وذلك بسبب الانعكاس الكلي الداخلي</a:t>
            </a:r>
            <a:endParaRPr lang="ar-SA" sz="4800" b="1" dirty="0"/>
          </a:p>
        </p:txBody>
      </p:sp>
    </p:spTree>
    <p:extLst>
      <p:ext uri="{BB962C8B-B14F-4D97-AF65-F5344CB8AC3E}">
        <p14:creationId xmlns:p14="http://schemas.microsoft.com/office/powerpoint/2010/main" val="2046139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مستطيل 4"/>
          <p:cNvSpPr/>
          <p:nvPr/>
        </p:nvSpPr>
        <p:spPr>
          <a:xfrm>
            <a:off x="1115616" y="332656"/>
            <a:ext cx="77403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3600" b="1" dirty="0"/>
              <a:t>ماهي الاحتمالات التي يسلكها  الضوء عند المرور في السطح الفاصل بين وسطين؟</a:t>
            </a:r>
          </a:p>
        </p:txBody>
      </p:sp>
      <p:sp>
        <p:nvSpPr>
          <p:cNvPr id="6" name="سحابة 5"/>
          <p:cNvSpPr/>
          <p:nvPr/>
        </p:nvSpPr>
        <p:spPr>
          <a:xfrm>
            <a:off x="2965004" y="1656510"/>
            <a:ext cx="5783460" cy="3572690"/>
          </a:xfrm>
          <a:prstGeom prst="cloud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ar-SA" sz="3600" b="1" dirty="0"/>
              <a:t>يمكن ان يمتص أو ينعكس أو ينفذ</a:t>
            </a:r>
          </a:p>
          <a:p>
            <a:r>
              <a:rPr lang="ar-SA" sz="3600" b="1" dirty="0"/>
              <a:t>عند السطح الفاصل بين وسطين</a:t>
            </a:r>
          </a:p>
        </p:txBody>
      </p:sp>
      <p:pic>
        <p:nvPicPr>
          <p:cNvPr id="2050" name="Picture 2" descr="http://scrat.hellocoton.fr/img/classic/-458097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518" y="4365104"/>
            <a:ext cx="2857500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4713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4.bp.blogspot.com/-OhCeI3r-ObU/UJAPR3KQMFI/AAAAAAAAACs/hXdWsckiMV0/s320/6501845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068" y="1585913"/>
            <a:ext cx="4317078" cy="4651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عنصر نائب للمحتوى 2"/>
          <p:cNvSpPr>
            <a:spLocks noGrp="1"/>
          </p:cNvSpPr>
          <p:nvPr>
            <p:ph idx="1"/>
          </p:nvPr>
        </p:nvSpPr>
        <p:spPr>
          <a:xfrm>
            <a:off x="914400" y="836712"/>
            <a:ext cx="8229600" cy="2553147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endParaRPr lang="ar-SA" b="1" dirty="0" smtClean="0"/>
          </a:p>
          <a:p>
            <a:pPr marL="0" indent="0">
              <a:buNone/>
            </a:pPr>
            <a:r>
              <a:rPr lang="ar-SA" b="1" dirty="0" smtClean="0"/>
              <a:t>سنلاحظ في هذا البند</a:t>
            </a:r>
          </a:p>
          <a:p>
            <a:r>
              <a:rPr lang="ar-SA" b="1" dirty="0" smtClean="0"/>
              <a:t>ان الضوء النافذ سيغير اتجاهه  </a:t>
            </a:r>
          </a:p>
          <a:p>
            <a:r>
              <a:rPr lang="ar-SA" b="1" dirty="0" smtClean="0"/>
              <a:t>عند سقوطه بزاوية </a:t>
            </a:r>
          </a:p>
          <a:p>
            <a:r>
              <a:rPr lang="ar-SA" b="1" dirty="0" smtClean="0"/>
              <a:t>على السطح الفاصل</a:t>
            </a:r>
            <a:endParaRPr lang="ar-SA" b="1" dirty="0"/>
          </a:p>
        </p:txBody>
      </p:sp>
    </p:spTree>
    <p:extLst>
      <p:ext uri="{BB962C8B-B14F-4D97-AF65-F5344CB8AC3E}">
        <p14:creationId xmlns:p14="http://schemas.microsoft.com/office/powerpoint/2010/main" val="599372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ar-SA" b="1" dirty="0" smtClean="0"/>
              <a:t>جزء من ضوء الشمس  يمر الى داخل الماء </a:t>
            </a:r>
          </a:p>
          <a:p>
            <a:pPr marL="0" indent="0">
              <a:buNone/>
            </a:pPr>
            <a:r>
              <a:rPr lang="ar-SA" b="1" dirty="0" smtClean="0"/>
              <a:t>وينعكس عن الأجسام </a:t>
            </a:r>
          </a:p>
          <a:p>
            <a:pPr marL="0" indent="0">
              <a:buNone/>
            </a:pPr>
            <a:r>
              <a:rPr lang="ar-SA" b="1" dirty="0" smtClean="0"/>
              <a:t>ـــــــــــــــــــــــــــــــــــــــــــــــــــــــــــــــــــــــــــــــــ</a:t>
            </a:r>
            <a:endParaRPr lang="ar-SA" b="1" dirty="0"/>
          </a:p>
          <a:p>
            <a:pPr marL="0" indent="0">
              <a:buNone/>
            </a:pPr>
            <a:r>
              <a:rPr lang="ar-SA" sz="3600" b="1" dirty="0" smtClean="0">
                <a:solidFill>
                  <a:schemeClr val="accent6">
                    <a:lumMod val="75000"/>
                  </a:schemeClr>
                </a:solidFill>
              </a:rPr>
              <a:t>ولماذا تبدو مشوهة؟</a:t>
            </a:r>
          </a:p>
          <a:p>
            <a:pPr marL="0" indent="0">
              <a:buNone/>
            </a:pPr>
            <a:r>
              <a:rPr lang="ar-SA" sz="3600" b="1" dirty="0" smtClean="0"/>
              <a:t>لأن الضوء يغير اتجاهه عند مروره من الماء الى الهواء  أو العكس.</a:t>
            </a:r>
          </a:p>
          <a:p>
            <a:pPr marL="0" indent="0">
              <a:buNone/>
            </a:pPr>
            <a:endParaRPr lang="ar-SA" dirty="0"/>
          </a:p>
          <a:p>
            <a:pPr marL="0" indent="0">
              <a:buNone/>
            </a:pPr>
            <a:endParaRPr lang="ar-SA" dirty="0"/>
          </a:p>
        </p:txBody>
      </p:sp>
      <p:pic>
        <p:nvPicPr>
          <p:cNvPr id="1026" name="Picture 2" descr="http://ossodatlas.com/up/uploads/1353252826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6672"/>
            <a:ext cx="28575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مستطيل 3"/>
          <p:cNvSpPr/>
          <p:nvPr/>
        </p:nvSpPr>
        <p:spPr>
          <a:xfrm>
            <a:off x="2555776" y="620687"/>
            <a:ext cx="635622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600" b="1" dirty="0">
                <a:solidFill>
                  <a:schemeClr val="accent6">
                    <a:lumMod val="75000"/>
                  </a:schemeClr>
                </a:solidFill>
              </a:rPr>
              <a:t>كيف نرى الأجسام الموجودة داخل البركة؟</a:t>
            </a:r>
          </a:p>
        </p:txBody>
      </p:sp>
    </p:spTree>
    <p:extLst>
      <p:ext uri="{BB962C8B-B14F-4D97-AF65-F5344CB8AC3E}">
        <p14:creationId xmlns:p14="http://schemas.microsoft.com/office/powerpoint/2010/main" val="344271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2391</TotalTime>
  <Words>1227</Words>
  <Application>Microsoft Office PowerPoint</Application>
  <PresentationFormat>عرض على الشاشة (3:4)‏</PresentationFormat>
  <Paragraphs>290</Paragraphs>
  <Slides>61</Slides>
  <Notes>0</Notes>
  <HiddenSlides>0</HiddenSlides>
  <MMClips>0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61</vt:i4>
      </vt:variant>
    </vt:vector>
  </HeadingPairs>
  <TitlesOfParts>
    <vt:vector size="62" baseType="lpstr">
      <vt:lpstr>سمة Office</vt:lpstr>
      <vt:lpstr>عرض تقديمي في PowerPoint</vt:lpstr>
      <vt:lpstr>عرض تقديمي في PowerPoint</vt:lpstr>
      <vt:lpstr>أدوات  التجربة</vt:lpstr>
      <vt:lpstr>النتائج المتوقعة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ما الذي يحدث عندما تسقط حزمة ضوء  بشكل مائل   على سطح قطعة زجاج؟</vt:lpstr>
      <vt:lpstr>عرض تقديمي في PowerPoint</vt:lpstr>
      <vt:lpstr>عرض تقديمي في PowerPoint</vt:lpstr>
      <vt:lpstr> قانون سنل في الإنكسار. </vt:lpstr>
      <vt:lpstr>عرض تقديمي في PowerPoint</vt:lpstr>
      <vt:lpstr>عرض تقديمي في PowerPoint</vt:lpstr>
      <vt:lpstr>عرض تقديمي في PowerPoint</vt:lpstr>
      <vt:lpstr>على ماذا يعتمد معامل الانكسار؟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معامل الانكسار لوسط </vt:lpstr>
      <vt:lpstr>الطول الموجي للضوء في الفراغ</vt:lpstr>
      <vt:lpstr>عرض تقديمي في PowerPoint</vt:lpstr>
      <vt:lpstr>  الانعكاس الكلي الداخلي    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سريع( الانعكاس الكلي الداخلي في الماء)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حلم المحي</dc:creator>
  <cp:lastModifiedBy>A-D-C</cp:lastModifiedBy>
  <cp:revision>136</cp:revision>
  <dcterms:created xsi:type="dcterms:W3CDTF">2013-04-08T16:14:43Z</dcterms:created>
  <dcterms:modified xsi:type="dcterms:W3CDTF">2014-04-25T10:44:50Z</dcterms:modified>
</cp:coreProperties>
</file>