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70" r:id="rId9"/>
    <p:sldId id="266" r:id="rId10"/>
    <p:sldId id="265" r:id="rId11"/>
    <p:sldId id="264" r:id="rId12"/>
    <p:sldId id="263" r:id="rId13"/>
    <p:sldId id="262" r:id="rId14"/>
    <p:sldId id="261" r:id="rId15"/>
    <p:sldId id="260" r:id="rId16"/>
    <p:sldId id="272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91C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42" d="100"/>
          <a:sy n="42" d="100"/>
        </p:scale>
        <p:origin x="-13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F2388-683C-42DE-808C-9EE6DD31CD69}" type="datetimeFigureOut">
              <a:rPr lang="ar-SA" smtClean="0"/>
              <a:pPr/>
              <a:t>29/05/35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B028F-9C9A-4C41-B0AC-D0F2DC23C360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PowerPoint_Wallpapers_1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الحديث</a:t>
            </a:r>
            <a:endParaRPr lang="ar-SA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  <a:cs typeface="Farsi Simple Bold" pitchFamily="2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صفحة 52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"/>
            <a:ext cx="9144000" cy="6858000"/>
          </a:xfrm>
          <a:prstGeom prst="rect">
            <a:avLst/>
          </a:prstGeom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143140"/>
          </a:xfrm>
        </p:spPr>
        <p:txBody>
          <a:bodyPr>
            <a:normAutofit/>
          </a:bodyPr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أولا – الأغراض التقليدية 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45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تابع </a:t>
            </a:r>
            <a:r>
              <a:rPr lang="ar-SA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الموضوع الثاني - المدح :</a:t>
            </a:r>
            <a:endParaRPr lang="en-US" sz="45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572008"/>
          </a:xfrm>
        </p:spPr>
        <p:txBody>
          <a:bodyPr>
            <a:noAutofit/>
          </a:bodyPr>
          <a:lstStyle/>
          <a:p>
            <a:pPr lvl="0">
              <a:lnSpc>
                <a:spcPct val="90000"/>
              </a:lnSpc>
              <a:spcBef>
                <a:spcPts val="0"/>
              </a:spcBef>
              <a:buNone/>
            </a:pPr>
            <a:r>
              <a:rPr lang="ar-SA" sz="4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2- موضوعات المدح:</a:t>
            </a:r>
            <a:endParaRPr lang="en-US" sz="4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9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الجود.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9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الشجاعة.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9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المروءة والكرم.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9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ابتهاج الدنيا له.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9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وصف الانتصار في الحرب بالفتح المبين.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9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الدفاع عن الشعوب العربية</a:t>
            </a:r>
            <a:r>
              <a:rPr lang="ar-SA" sz="45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أولا – الأغراض التقليدية :</a:t>
            </a:r>
            <a:endParaRPr lang="ar-SA" sz="49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  <a:cs typeface="Farsi Simple Bold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60557"/>
            <a:ext cx="8229600" cy="25256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4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ea typeface="+mj-ea"/>
                <a:cs typeface="Arabic Typesetting" pitchFamily="66" charset="-78"/>
              </a:rPr>
              <a:t>الموضوع الثالث – الرثاء :</a:t>
            </a:r>
            <a:endParaRPr lang="en-US" sz="4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ea typeface="+mj-ea"/>
              <a:cs typeface="Arabic Typesetting" pitchFamily="66" charset="-78"/>
            </a:endParaRPr>
          </a:p>
          <a:p>
            <a:pPr lvl="0">
              <a:buNone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1- تشابه الرثاء السعودي بغيره.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endParaRPr lang="ar-SA" sz="45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sz="3200" dirty="0" smtClean="0"/>
              <a:t/>
            </a:r>
            <a:br>
              <a:rPr lang="ar-SA" sz="3200" dirty="0" smtClean="0"/>
            </a:br>
            <a:r>
              <a:rPr lang="ar-SA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أولا – الأغراض التقليدية :</a:t>
            </a:r>
            <a:r>
              <a:rPr lang="ar-SA" sz="3200" dirty="0"/>
              <a:t/>
            </a:r>
            <a:br>
              <a:rPr lang="ar-SA" sz="3200" dirty="0"/>
            </a:br>
            <a:r>
              <a:rPr lang="ar-SA" sz="4500" dirty="0" smtClean="0">
                <a:latin typeface="Arabic Typesetting" pitchFamily="66" charset="-78"/>
                <a:cs typeface="Arabic Typesetting" pitchFamily="66" charset="-78"/>
              </a:rPr>
              <a:t>تابع </a:t>
            </a:r>
            <a:r>
              <a:rPr lang="ar-SA" sz="4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الموضوع </a:t>
            </a:r>
            <a:r>
              <a:rPr lang="ar-SA" sz="4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الثالث – الرثاء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260623"/>
            <a:ext cx="8229600" cy="4454525"/>
          </a:xfrm>
        </p:spPr>
        <p:txBody>
          <a:bodyPr>
            <a:noAutofit/>
          </a:bodyPr>
          <a:lstStyle/>
          <a:p>
            <a:pPr lvl="0">
              <a:lnSpc>
                <a:spcPct val="80000"/>
              </a:lnSpc>
              <a:spcBef>
                <a:spcPts val="0"/>
              </a:spcBef>
              <a:buNone/>
            </a:pPr>
            <a:r>
              <a:rPr lang="ar-SA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2- الشخصيات المرثية: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8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الأئمة.</a:t>
            </a:r>
            <a:endParaRPr lang="en-US" sz="40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8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الملوك.</a:t>
            </a:r>
            <a:endParaRPr lang="en-US" sz="40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8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بعض أفراد الأسرة الحاكمة.</a:t>
            </a:r>
            <a:endParaRPr lang="en-US" sz="40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8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الشيخ محمد بن </a:t>
            </a:r>
            <a:r>
              <a:rPr lang="ar-SA" sz="4000" dirty="0" err="1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عبدالوهاب</a:t>
            </a: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وبعض ذريته.</a:t>
            </a:r>
            <a:endParaRPr lang="en-US" sz="40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8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رجال الدعوة.</a:t>
            </a:r>
            <a:endParaRPr lang="en-US" sz="40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8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أقرباء الشاعر وأصدقاؤه.</a:t>
            </a:r>
            <a:endParaRPr lang="en-US" sz="40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8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بعض رجالات </a:t>
            </a:r>
            <a:r>
              <a:rPr lang="ar-SA" sz="40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العرب والمسلمين</a:t>
            </a: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40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lnSpc>
                <a:spcPct val="80000"/>
              </a:lnSpc>
              <a:spcBef>
                <a:spcPts val="0"/>
              </a:spcBef>
              <a:buFont typeface="+mj-cs"/>
              <a:buAutoNum type="arabic1Minus"/>
            </a:pP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رثى بعض </a:t>
            </a:r>
            <a:r>
              <a:rPr lang="ar-SA" sz="40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الشعراء </a:t>
            </a: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أنفسهم مثل محمد حسن فقي!.</a:t>
            </a:r>
            <a:endParaRPr lang="en-US" sz="40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/>
            </a:r>
            <a:br>
              <a:rPr lang="ar-SA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</a:br>
            <a:r>
              <a:rPr lang="ar-SA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ثانيا – الموضوعات المستحدثة :</a:t>
            </a:r>
            <a:endParaRPr lang="ar-SA" sz="49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  <a:cs typeface="Farsi Simple Bold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76055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4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ea typeface="+mj-ea"/>
                <a:cs typeface="Arabic Typesetting" pitchFamily="66" charset="-78"/>
              </a:rPr>
              <a:t>الموضوع الأول – شعر القضايا الاجتماعية :</a:t>
            </a:r>
            <a:endParaRPr lang="en-US" sz="4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ea typeface="+mj-ea"/>
              <a:cs typeface="Arabic Typesetting" pitchFamily="66" charset="-78"/>
            </a:endParaRPr>
          </a:p>
          <a:p>
            <a:pPr lvl="0">
              <a:buNone/>
            </a:pPr>
            <a:r>
              <a:rPr lang="ar-SA" sz="45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1- تعريفه وأهميته.</a:t>
            </a:r>
            <a:endParaRPr lang="en-US" sz="4500" dirty="0" smtClean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endParaRPr lang="ar-SA" sz="45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rmAutofit/>
          </a:bodyPr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ثانيا – الموضوعات المستحدثة :</a:t>
            </a:r>
            <a:r>
              <a:rPr lang="ar-SA" dirty="0"/>
              <a:t/>
            </a:r>
            <a:br>
              <a:rPr lang="ar-SA" dirty="0"/>
            </a:br>
            <a:r>
              <a:rPr lang="ar-SA" sz="45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تابع </a:t>
            </a:r>
            <a:r>
              <a:rPr lang="ar-SA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الموضوع </a:t>
            </a:r>
            <a:r>
              <a:rPr lang="ar-SA" sz="4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الأول – شعر القضايا الاجتماعية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17813"/>
            <a:ext cx="8229600" cy="3525831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ar-SA" sz="45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2- موضوعاته:</a:t>
            </a:r>
            <a:endParaRPr lang="en-US" sz="4500" dirty="0" smtClean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spcBef>
                <a:spcPts val="0"/>
              </a:spcBef>
              <a:buFont typeface="+mj-cs"/>
              <a:buAutoNum type="arabic1Minus"/>
            </a:pPr>
            <a:r>
              <a:rPr lang="ar-SA" sz="45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تبرج </a:t>
            </a: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المرأة.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مشكلة الجهل وأهمية التعليم.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تصوير أحاسيس الفقير.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الدعوة إلى التمسك بالخلق الإسلامي.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spcBef>
                <a:spcPts val="0"/>
              </a:spcBef>
              <a:buNone/>
            </a:pPr>
            <a:endParaRPr lang="ar-SA" sz="45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ثانيا – الموضوعات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المستحدثة 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3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الموضوع الثاني – الشعر الوطني والسياسي :</a:t>
            </a:r>
            <a:endParaRPr lang="ar-SA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  <a:cs typeface="Farsi Simple Bold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687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أولا </a:t>
            </a:r>
            <a:r>
              <a:rPr lang="ar-SA" sz="4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– القضايا الوطنية :</a:t>
            </a:r>
            <a:endParaRPr lang="en-US" sz="4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الحنين إلى الوطن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التغني بمدنه وقراه.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الإشادة </a:t>
            </a:r>
            <a:r>
              <a:rPr lang="ar-SA" sz="45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بأمجاده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3829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ثانيا – القضايا السياسية :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الثورة الجزائرية.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القضية الفلسطينية.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buFont typeface="+mj-lt"/>
              <a:buAutoNum type="arabicPeriod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قضية العدوان الثلاثي على مصر</a:t>
            </a:r>
            <a:r>
              <a:rPr lang="ar-SA" sz="45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40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ثانيا – الموضوعات المستحدثة 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45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تابع </a:t>
            </a:r>
            <a:r>
              <a:rPr lang="ar-SA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الموضوع </a:t>
            </a:r>
            <a:r>
              <a:rPr lang="ar-SA" sz="4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الثاني – الشعر الوطني </a:t>
            </a:r>
            <a:r>
              <a:rPr lang="ar-SA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والسياسي</a:t>
            </a:r>
            <a:endParaRPr lang="ar-SA" sz="4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ea typeface="+mj-ea"/>
                <a:cs typeface="Arabic Typesetting" pitchFamily="66" charset="-78"/>
              </a:rPr>
              <a:t>أ/ موضوعات تقليدية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ea typeface="+mj-ea"/>
              <a:cs typeface="Arabic Typesetting" pitchFamily="66" charset="-78"/>
            </a:endParaRPr>
          </a:p>
          <a:p>
            <a:pPr marL="514350" lvl="0" indent="-514350">
              <a:buNone/>
            </a:pPr>
            <a:r>
              <a:rPr lang="ar-SA" sz="40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		1- الـــــــغــــــزل.</a:t>
            </a:r>
            <a:endParaRPr lang="ar-SA" sz="40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514350" lvl="0" indent="-514350">
              <a:buNone/>
            </a:pPr>
            <a:r>
              <a:rPr lang="ar-SA" sz="40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		2- المديـــــــــح </a:t>
            </a: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40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514350" lvl="0" indent="-514350">
              <a:buNone/>
            </a:pPr>
            <a:r>
              <a:rPr lang="ar-SA" sz="40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		3- الرثـــــــــــــاء</a:t>
            </a:r>
            <a:r>
              <a:rPr lang="ar-SA" sz="40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40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514350" indent="-514350">
              <a:buNone/>
            </a:pPr>
            <a:endParaRPr lang="ar-SA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4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ea typeface="+mj-ea"/>
                <a:cs typeface="Arabic Typesetting" pitchFamily="66" charset="-78"/>
              </a:rPr>
              <a:t>ب/ موضوعات مستحدثة :</a:t>
            </a:r>
            <a:endParaRPr lang="en-US" sz="4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ea typeface="+mj-ea"/>
              <a:cs typeface="Arabic Typesetting" pitchFamily="66" charset="-78"/>
            </a:endParaRPr>
          </a:p>
          <a:p>
            <a:pPr marL="514350" lvl="0" indent="-514350">
              <a:buNone/>
            </a:pPr>
            <a:r>
              <a:rPr lang="ar-SA" sz="45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		1- الشعر </a:t>
            </a: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الاجتماعي.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514350" lvl="0" indent="-514350">
              <a:buNone/>
            </a:pPr>
            <a:r>
              <a:rPr lang="ar-SA" sz="45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		2- الشعر </a:t>
            </a: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السياسي.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514350" lvl="0" indent="-514350">
              <a:buNone/>
            </a:pPr>
            <a:r>
              <a:rPr lang="ar-SA" sz="45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		3- الشعر </a:t>
            </a: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الوطني. 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endParaRPr lang="ar-SA" sz="4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صورة 6" descr="eb4f27ebb8f0f81f87fc6ff5b1c7d1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ar-SA" sz="49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أولا – الأغراض التقليدية 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4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ea typeface="+mj-ea"/>
                <a:cs typeface="Arabic Typesetting" pitchFamily="66" charset="-78"/>
              </a:rPr>
              <a:t>الموضوع الأول - الغزل :</a:t>
            </a:r>
            <a:endParaRPr lang="en-US" sz="4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ea typeface="+mj-ea"/>
              <a:cs typeface="Arabic Typesetting" pitchFamily="66" charset="-78"/>
            </a:endParaRPr>
          </a:p>
          <a:p>
            <a:pPr lvl="0">
              <a:buNone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1- مكانة الغزل وأهميته.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endParaRPr lang="ar-SA" sz="4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571472" y="71470"/>
            <a:ext cx="8229600" cy="2000208"/>
          </a:xfrm>
        </p:spPr>
        <p:txBody>
          <a:bodyPr>
            <a:normAutofit fontScale="90000"/>
          </a:bodyPr>
          <a:lstStyle/>
          <a:p>
            <a:r>
              <a:rPr lang="ar-SA" sz="49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أولا – الأغراض التقليدية 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تابع الموضوع الأول - الغزل</a:t>
            </a:r>
            <a:endParaRPr lang="en-US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46309"/>
            <a:ext cx="8229600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2- فئات الشعراء في الغزل :</a:t>
            </a:r>
          </a:p>
          <a:p>
            <a:pPr marL="1314450" lvl="2" indent="-514350">
              <a:buFont typeface="+mj-cs"/>
              <a:buAutoNum type="arabic1Minus"/>
            </a:pPr>
            <a:r>
              <a:rPr lang="ar-SA" sz="37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فئة تعرض عنه</a:t>
            </a:r>
            <a:r>
              <a:rPr lang="ar-SA" sz="37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مثل </a:t>
            </a:r>
            <a:r>
              <a:rPr lang="ar-SA" sz="3700" dirty="0" err="1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عبدالرحن</a:t>
            </a:r>
            <a:r>
              <a:rPr lang="ar-SA" sz="37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3700" dirty="0" err="1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العشماوي</a:t>
            </a:r>
            <a:endParaRPr lang="ar-SA" sz="37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buFont typeface="+mj-cs"/>
              <a:buAutoNum type="arabic1Minus"/>
            </a:pPr>
            <a:r>
              <a:rPr lang="ar-SA" sz="37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فئة تخصص شعرها فيه</a:t>
            </a:r>
            <a:r>
              <a:rPr lang="ar-SA" sz="37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مثل الأمير </a:t>
            </a:r>
            <a:r>
              <a:rPr lang="ar-SA" sz="3700" dirty="0" err="1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عبدالله</a:t>
            </a:r>
            <a:r>
              <a:rPr lang="ar-SA" sz="37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 الفيصل</a:t>
            </a:r>
            <a:endParaRPr lang="ar-SA" sz="37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 marL="1314450" lvl="2" indent="-514350">
              <a:buFont typeface="+mj-cs"/>
              <a:buAutoNum type="arabic1Minus"/>
            </a:pPr>
            <a:r>
              <a:rPr lang="ar-SA" sz="37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فئة تجمع بينه وبين موضوعات أخرى</a:t>
            </a:r>
            <a:r>
              <a:rPr lang="ar-SA" sz="37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 معظم الشعراء</a:t>
            </a:r>
            <a:endParaRPr lang="en-US" sz="37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endParaRPr lang="ar-SA" sz="45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46309"/>
            <a:ext cx="8229600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ar-SA" sz="4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3- شعراء </a:t>
            </a:r>
            <a:r>
              <a:rPr lang="ar-SA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جمعوا </a:t>
            </a:r>
            <a:r>
              <a:rPr lang="ar-SA" sz="45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بين الغزل وغيره :</a:t>
            </a:r>
          </a:p>
          <a:p>
            <a:pPr marL="1314450" lvl="2" indent="-514350"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محمد حسن عواد.</a:t>
            </a:r>
          </a:p>
          <a:p>
            <a:pPr marL="1314450" lvl="2" indent="-514350"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محمد حسن فقي.</a:t>
            </a:r>
          </a:p>
          <a:p>
            <a:pPr marL="1314450" lvl="2" indent="-514350"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طاهر </a:t>
            </a:r>
            <a:r>
              <a:rPr lang="ar-SA" sz="4500" dirty="0" err="1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زمخشري</a:t>
            </a: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marL="1314450" lvl="2" indent="-514350"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حسن عبدالله القرشي.</a:t>
            </a:r>
          </a:p>
          <a:p>
            <a:pPr marL="1314450" lvl="2" indent="-514350">
              <a:spcBef>
                <a:spcPts val="0"/>
              </a:spcBef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حمزة شحاتة.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spcBef>
                <a:spcPts val="0"/>
              </a:spcBef>
              <a:buNone/>
            </a:pPr>
            <a:endParaRPr lang="ar-SA" sz="45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571472" y="71470"/>
            <a:ext cx="8229600" cy="2000208"/>
          </a:xfrm>
        </p:spPr>
        <p:txBody>
          <a:bodyPr>
            <a:normAutofit fontScale="90000"/>
          </a:bodyPr>
          <a:lstStyle/>
          <a:p>
            <a:r>
              <a:rPr lang="ar-SA" sz="49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أولا – الأغراض التقليدية 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تابع الموضوع الأول - الغزل</a:t>
            </a:r>
            <a:endParaRPr lang="ar-SA" sz="5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46309"/>
            <a:ext cx="8229600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ar-SA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4- تنوع أسلوب الغزل :</a:t>
            </a:r>
          </a:p>
          <a:p>
            <a:pPr marL="1314450" lvl="2" indent="-514350">
              <a:buFont typeface="+mj-cs"/>
              <a:buAutoNum type="arabic1Minus"/>
            </a:pPr>
            <a:r>
              <a:rPr lang="ar-SA" sz="45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أسلوب </a:t>
            </a: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الغزل الجاهلي والإسلامي.</a:t>
            </a:r>
          </a:p>
          <a:p>
            <a:pPr marL="1314450" lvl="2" indent="-514350"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أسلوب الغزل العباسي والأندلسي.</a:t>
            </a:r>
          </a:p>
          <a:p>
            <a:pPr marL="1314450" lvl="2" indent="-514350"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أسلوب الغزل المعاصر.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endParaRPr lang="ar-SA" sz="45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9" name="عنوان 1"/>
          <p:cNvSpPr>
            <a:spLocks noGrp="1"/>
          </p:cNvSpPr>
          <p:nvPr>
            <p:ph type="title"/>
          </p:nvPr>
        </p:nvSpPr>
        <p:spPr>
          <a:xfrm>
            <a:off x="571472" y="71470"/>
            <a:ext cx="8229600" cy="2000208"/>
          </a:xfrm>
        </p:spPr>
        <p:txBody>
          <a:bodyPr>
            <a:normAutofit fontScale="90000"/>
          </a:bodyPr>
          <a:lstStyle/>
          <a:p>
            <a:r>
              <a:rPr lang="ar-SA" sz="49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أولا – الأغراض التقليدية 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500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تابع الموضوع الأول - الغزل</a:t>
            </a:r>
            <a:endParaRPr lang="ar-SA" sz="5000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lephant" pitchFamily="18" charset="0"/>
              <a:cs typeface="Farsi Simple Bold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046309"/>
            <a:ext cx="8229600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5- خصائص الغزل السعودي :</a:t>
            </a:r>
          </a:p>
          <a:p>
            <a:pPr marL="1314450" lvl="2" indent="-514350"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رقة الألفاظ.</a:t>
            </a:r>
          </a:p>
          <a:p>
            <a:pPr marL="1314450" lvl="2" indent="-514350"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موسيقية الإبداع.</a:t>
            </a:r>
          </a:p>
          <a:p>
            <a:pPr marL="1314450" lvl="2" indent="-514350"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الجمع بين القديم والمستحدث.</a:t>
            </a:r>
          </a:p>
          <a:p>
            <a:pPr marL="1314450" lvl="2" indent="-514350">
              <a:buFont typeface="+mj-cs"/>
              <a:buAutoNum type="arabic1Minus"/>
            </a:pP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إبراز اللغة الخاصة بكل شاعر.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endParaRPr lang="ar-SA" sz="45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10" name="عنوان 1"/>
          <p:cNvSpPr>
            <a:spLocks noGrp="1"/>
          </p:cNvSpPr>
          <p:nvPr>
            <p:ph type="title"/>
          </p:nvPr>
        </p:nvSpPr>
        <p:spPr>
          <a:xfrm>
            <a:off x="571472" y="71470"/>
            <a:ext cx="8229600" cy="2000208"/>
          </a:xfrm>
        </p:spPr>
        <p:txBody>
          <a:bodyPr>
            <a:normAutofit fontScale="90000"/>
          </a:bodyPr>
          <a:lstStyle/>
          <a:p>
            <a:r>
              <a:rPr lang="ar-SA" sz="49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أولا – الأغراض التقليدية :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5000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تابع الموضوع الأول - الغزل</a:t>
            </a:r>
            <a:endParaRPr lang="en-US" sz="5000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eb4f27ebb8f0f81f87fc6ff5b1c7d1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/>
          </a:bodyPr>
          <a:lstStyle/>
          <a:p>
            <a:r>
              <a:rPr lang="ar-SA" sz="49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موضوعات الشعر السعودي الحديث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أولا –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الأغراض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  <a:cs typeface="Farsi Simple Bold" pitchFamily="2" charset="-78"/>
              </a:rPr>
              <a:t>التقليدية</a:t>
            </a:r>
            <a:endParaRPr lang="ar-SA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474937"/>
            <a:ext cx="8229600" cy="2811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45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ea typeface="+mj-ea"/>
                <a:cs typeface="Arabic Typesetting" pitchFamily="66" charset="-78"/>
              </a:rPr>
              <a:t>الموضوع الثاني - المدح :</a:t>
            </a:r>
            <a:endParaRPr lang="en-US" sz="45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ea typeface="+mj-ea"/>
              <a:cs typeface="Arabic Typesetting" pitchFamily="66" charset="-78"/>
            </a:endParaRPr>
          </a:p>
          <a:p>
            <a:pPr lvl="0">
              <a:buNone/>
            </a:pPr>
            <a:r>
              <a:rPr lang="ar-SA" sz="4500" dirty="0" smtClean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1- </a:t>
            </a:r>
            <a:r>
              <a:rPr lang="ar-SA" sz="4500" dirty="0">
                <a:solidFill>
                  <a:srgbClr val="0091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كثرة المدح.</a:t>
            </a:r>
            <a:endParaRPr lang="en-US" sz="4500" dirty="0">
              <a:solidFill>
                <a:srgbClr val="0091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endParaRPr lang="ar-SA" sz="45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</TotalTime>
  <Words>333</Words>
  <Application>Microsoft Office PowerPoint</Application>
  <PresentationFormat>عرض على الشاشة (3:4)‏</PresentationFormat>
  <Paragraphs>81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موضوعات الشعر السعودي الحديث</vt:lpstr>
      <vt:lpstr>موضوعات الشعر السعودي الحديث</vt:lpstr>
      <vt:lpstr>موضوعات الشعر السعودي الحديث</vt:lpstr>
      <vt:lpstr>موضوعات الشعر السعودي الحديث أولا – الأغراض التقليدية :</vt:lpstr>
      <vt:lpstr>موضوعات الشعر السعودي الحديث أولا – الأغراض التقليدية : تابع الموضوع الأول - الغزل</vt:lpstr>
      <vt:lpstr>موضوعات الشعر السعودي الحديث أولا – الأغراض التقليدية : تابع الموضوع الأول - الغزل</vt:lpstr>
      <vt:lpstr>موضوعات الشعر السعودي الحديث أولا – الأغراض التقليدية : تابع الموضوع الأول - الغزل</vt:lpstr>
      <vt:lpstr>موضوعات الشعر السعودي الحديث أولا – الأغراض التقليدية : تابع الموضوع الأول - الغزل</vt:lpstr>
      <vt:lpstr>موضوعات الشعر السعودي الحديث أولا – الأغراض التقليدية</vt:lpstr>
      <vt:lpstr>موضوعات الشعر السعودي الحديث أولا – الأغراض التقليدية : تابع الموضوع الثاني - المدح :</vt:lpstr>
      <vt:lpstr>موضوعات الشعر السعودي الحديث أولا – الأغراض التقليدية :</vt:lpstr>
      <vt:lpstr>موضوعات الشعر السعودي الحديث أولا – الأغراض التقليدية : تابع الموضوع الثالث – الرثاء :</vt:lpstr>
      <vt:lpstr>موضوعات الشعر السعودي الحديث ثانيا – الموضوعات المستحدثة :</vt:lpstr>
      <vt:lpstr>موضوعات الشعر السعودي الحديث ثانيا – الموضوعات المستحدثة : تابع الموضوع الأول – شعر القضايا الاجتماعية :</vt:lpstr>
      <vt:lpstr>موضوعات الشعر السعودي الحديث ثانيا – الموضوعات المستحدثة : الموضوع الثاني – الشعر الوطني والسياسي :</vt:lpstr>
      <vt:lpstr>موضوعات الشعر السعودي الحديث ثانيا – الموضوعات المستحدثة : تابع الموضوع الثاني – الشعر الوطني والسياسي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موضوعات الشعر السعودي الحديث</dc:title>
  <dc:creator>Acer-OCS</dc:creator>
  <cp:lastModifiedBy>Dell-OCS</cp:lastModifiedBy>
  <cp:revision>30</cp:revision>
  <dcterms:created xsi:type="dcterms:W3CDTF">2014-03-21T23:07:20Z</dcterms:created>
  <dcterms:modified xsi:type="dcterms:W3CDTF">2014-03-30T05:45:24Z</dcterms:modified>
</cp:coreProperties>
</file>