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67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412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97BD01-8F2C-49BA-A432-CB6463D3BDEA}" type="datetimeFigureOut">
              <a:rPr lang="ar-SA" smtClean="0"/>
              <a:pPr/>
              <a:t>01/05/35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6249AB2-7DA3-4456-952F-51DA7C032ED3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lsugati.com/img/hadith/h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827584" y="332656"/>
            <a:ext cx="7560840" cy="60939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600" dirty="0" err="1" smtClean="0">
                <a:solidFill>
                  <a:srgbClr val="FF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القاعدة :</a:t>
            </a:r>
            <a:endParaRPr lang="ar-SA" sz="2600" dirty="0" smtClean="0">
              <a:solidFill>
                <a:srgbClr val="FF000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/>
            <a:r>
              <a:rPr lang="ar-SA" sz="2600" dirty="0" smtClean="0">
                <a:solidFill>
                  <a:srgbClr val="7030A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1- يؤنث الفعل مع الفاعل بتاء التأنيث الساكنة في آخر </a:t>
            </a:r>
            <a:r>
              <a:rPr lang="ar-SA" sz="2600" dirty="0" err="1" smtClean="0">
                <a:solidFill>
                  <a:srgbClr val="7030A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الماضي .</a:t>
            </a:r>
            <a:r>
              <a:rPr lang="ar-SA" sz="2600" dirty="0" smtClean="0">
                <a:solidFill>
                  <a:srgbClr val="7030A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وبتاء متحركة في أول </a:t>
            </a:r>
            <a:r>
              <a:rPr lang="ar-SA" sz="2600" dirty="0" err="1" smtClean="0">
                <a:solidFill>
                  <a:srgbClr val="7030A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المضارع .</a:t>
            </a:r>
            <a:endParaRPr lang="ar-SA" sz="2600" dirty="0" smtClean="0">
              <a:solidFill>
                <a:srgbClr val="7030A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/>
            <a:endParaRPr lang="ar-SA" sz="2600" dirty="0" smtClean="0">
              <a:solidFill>
                <a:srgbClr val="7030A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/>
            <a:r>
              <a:rPr lang="ar-SA" sz="26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2- يجب تأنيث الفعل مع الفاعل في </a:t>
            </a:r>
            <a:r>
              <a:rPr lang="ar-SA" sz="2600" dirty="0" err="1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موضعين :</a:t>
            </a:r>
            <a:endParaRPr lang="ar-SA" sz="2600" dirty="0" smtClean="0">
              <a:solidFill>
                <a:srgbClr val="00B05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marL="342900" indent="-342900" algn="ctr">
              <a:buAutoNum type="arabic1Minus"/>
            </a:pPr>
            <a:r>
              <a:rPr lang="ar-SA" sz="26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إذا كان الفاعل اسماً ظاهراً </a:t>
            </a:r>
            <a:r>
              <a:rPr lang="ar-SA" sz="2600" dirty="0" err="1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حقيقي</a:t>
            </a:r>
            <a:r>
              <a:rPr lang="ar-SA" sz="26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التأنيث غير مفصول عن الفعل بفاصل.</a:t>
            </a:r>
          </a:p>
          <a:p>
            <a:pPr marL="342900" indent="-342900" algn="ctr">
              <a:buAutoNum type="arabic1Minus"/>
            </a:pPr>
            <a:r>
              <a:rPr lang="ar-SA" sz="2600" dirty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</a:t>
            </a:r>
            <a:r>
              <a:rPr lang="ar-SA" sz="26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ذا كان الفاعل ضميراً مستتراً يعود على مؤنث </a:t>
            </a:r>
            <a:r>
              <a:rPr lang="ar-SA" sz="2600" dirty="0" err="1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حقيقي</a:t>
            </a:r>
            <a:r>
              <a:rPr lang="ar-SA" sz="26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التأنيث أو مجازي </a:t>
            </a:r>
            <a:r>
              <a:rPr lang="ar-SA" sz="2600" dirty="0" err="1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التأنيث .</a:t>
            </a:r>
            <a:endParaRPr lang="ar-SA" sz="2600" dirty="0" smtClean="0">
              <a:solidFill>
                <a:srgbClr val="00B05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marL="342900" indent="-342900" algn="ctr"/>
            <a:endParaRPr lang="ar-SA" sz="2600" dirty="0">
              <a:solidFill>
                <a:srgbClr val="00B0F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marL="342900" indent="-342900" algn="ctr"/>
            <a:r>
              <a:rPr lang="ar-SA" sz="2600" dirty="0" smtClean="0">
                <a:solidFill>
                  <a:srgbClr val="00B0F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3- يجوز تأنيث الفعل مع الفاعل في المواضع </a:t>
            </a:r>
            <a:r>
              <a:rPr lang="ar-SA" sz="2600" dirty="0" err="1" smtClean="0">
                <a:solidFill>
                  <a:srgbClr val="00B0F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الآتية :</a:t>
            </a:r>
            <a:endParaRPr lang="ar-SA" sz="2600" dirty="0" smtClean="0">
              <a:solidFill>
                <a:srgbClr val="00B0F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marL="342900" indent="-342900" algn="ctr">
              <a:buAutoNum type="arabic1Minus"/>
            </a:pPr>
            <a:r>
              <a:rPr lang="ar-SA" sz="2600" dirty="0" smtClean="0">
                <a:solidFill>
                  <a:srgbClr val="00B0F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إذا كان الفاعل </a:t>
            </a:r>
            <a:r>
              <a:rPr lang="ar-SA" sz="2600" dirty="0" err="1" smtClean="0">
                <a:solidFill>
                  <a:srgbClr val="00B0F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حقيقي</a:t>
            </a:r>
            <a:r>
              <a:rPr lang="ar-SA" sz="2600" dirty="0" smtClean="0">
                <a:solidFill>
                  <a:srgbClr val="00B0F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التأنيث مفصولا عن </a:t>
            </a:r>
            <a:r>
              <a:rPr lang="ar-SA" sz="2600" dirty="0" err="1" smtClean="0">
                <a:solidFill>
                  <a:srgbClr val="00B0F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فعله .</a:t>
            </a:r>
            <a:endParaRPr lang="ar-SA" sz="2600" dirty="0" smtClean="0">
              <a:solidFill>
                <a:srgbClr val="00B0F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marL="342900" indent="-342900" algn="ctr">
              <a:buAutoNum type="arabic1Minus"/>
            </a:pPr>
            <a:r>
              <a:rPr lang="ar-SA" sz="2600" dirty="0">
                <a:solidFill>
                  <a:srgbClr val="00B0F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r>
              <a:rPr lang="ar-SA" sz="2600" dirty="0" smtClean="0">
                <a:solidFill>
                  <a:srgbClr val="00B0F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إذا كان الفاعل ظاهراً مجازي التأنيث.</a:t>
            </a:r>
          </a:p>
          <a:p>
            <a:pPr marL="342900" indent="-342900" algn="ctr"/>
            <a:r>
              <a:rPr lang="ar-SA" sz="2600" dirty="0" smtClean="0">
                <a:solidFill>
                  <a:srgbClr val="00B0F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ج- إذا كان الفاعل جمع تكسير</a:t>
            </a:r>
          </a:p>
          <a:p>
            <a:pPr marL="342900" indent="-342900" algn="ctr"/>
            <a:endParaRPr lang="ar-SA" sz="2600" dirty="0">
              <a:solidFill>
                <a:srgbClr val="7030A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43608" y="836712"/>
            <a:ext cx="7560840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عيني الفعل واجب التأنيث أو جائز </a:t>
            </a:r>
            <a:r>
              <a:rPr lang="ar-SA" sz="3600" dirty="0" err="1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التأنيث؟</a:t>
            </a:r>
            <a:endParaRPr lang="ar-SA" sz="3600" dirty="0" smtClean="0">
              <a:solidFill>
                <a:srgbClr val="00B05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/>
            <a:r>
              <a:rPr lang="ar-SA" sz="36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1- </a:t>
            </a:r>
            <a:r>
              <a:rPr lang="ar-SA" sz="3600" dirty="0" err="1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قالوا </a:t>
            </a:r>
            <a:r>
              <a:rPr lang="ar-SA" sz="36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 رحبت بك الدار.</a:t>
            </a:r>
          </a:p>
          <a:p>
            <a:pPr algn="ctr"/>
            <a:r>
              <a:rPr lang="ar-SA" sz="36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2- راجت سوق </a:t>
            </a:r>
            <a:r>
              <a:rPr lang="ar-SA" sz="3600" dirty="0" err="1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الخطابة .</a:t>
            </a:r>
            <a:endParaRPr lang="ar-SA" sz="3600" dirty="0" smtClean="0">
              <a:solidFill>
                <a:srgbClr val="00B05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/>
            <a:r>
              <a:rPr lang="ar-SA" sz="36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3- سوق الشعر كسدت في هذا العصر </a:t>
            </a:r>
          </a:p>
          <a:p>
            <a:pPr algn="ctr"/>
            <a:endParaRPr lang="ar-SA" sz="3600" dirty="0">
              <a:solidFill>
                <a:srgbClr val="00B0F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/>
            <a:r>
              <a:rPr lang="ar-SA" sz="3600" dirty="0" smtClean="0"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مثلي لما </a:t>
            </a:r>
            <a:r>
              <a:rPr lang="ar-SA" sz="3600" dirty="0" err="1" smtClean="0"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ياتي</a:t>
            </a:r>
            <a:r>
              <a:rPr lang="ar-SA" sz="3600" dirty="0" smtClean="0"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r>
              <a:rPr lang="ar-SA" sz="3600" dirty="0" err="1" smtClean="0"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SA" sz="3600" dirty="0" smtClean="0">
              <a:solidFill>
                <a:schemeClr val="accent6">
                  <a:lumMod val="75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/>
            <a:r>
              <a:rPr lang="ar-SA" sz="3600" dirty="0" smtClean="0"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فاعل ظاهر مجازي التأنيث.</a:t>
            </a:r>
          </a:p>
          <a:p>
            <a:pPr algn="ctr"/>
            <a:r>
              <a:rPr lang="ar-SA" sz="3600" dirty="0" smtClean="0"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فاعل يكون جمع  تكسير لمؤنث.</a:t>
            </a:r>
          </a:p>
          <a:p>
            <a:pPr algn="ctr"/>
            <a:endParaRPr lang="ar-SA" sz="3600" dirty="0">
              <a:solidFill>
                <a:srgbClr val="00B0F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763688" y="1700808"/>
            <a:ext cx="6408712" cy="280076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8800" dirty="0" smtClean="0">
                <a:solidFill>
                  <a:schemeClr val="accent3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إعداد المعلمة  </a:t>
            </a:r>
          </a:p>
          <a:p>
            <a:pPr algn="ctr"/>
            <a:r>
              <a:rPr lang="ar-SA" sz="8800" dirty="0" smtClean="0">
                <a:solidFill>
                  <a:schemeClr val="accent3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مشاعل الشمري</a:t>
            </a:r>
            <a:endParaRPr lang="ar-SA" sz="8800" dirty="0">
              <a:solidFill>
                <a:schemeClr val="accent3">
                  <a:lumMod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851648" cy="2651720"/>
          </a:xfrm>
        </p:spPr>
        <p:txBody>
          <a:bodyPr>
            <a:noAutofit/>
          </a:bodyPr>
          <a:lstStyle/>
          <a:p>
            <a:pPr algn="ctr"/>
            <a:r>
              <a:rPr lang="ar-SA" sz="7200" dirty="0" smtClean="0"/>
              <a:t>مواضع تأنيث الفعل وجوباً وجوازاً</a:t>
            </a:r>
            <a:endParaRPr lang="ar-SA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764704"/>
            <a:ext cx="8892480" cy="50167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dirty="0" err="1" smtClean="0">
                <a:solidFill>
                  <a:srgbClr val="FF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الامثلة :</a:t>
            </a:r>
            <a:endParaRPr lang="ar-SA" sz="4000" dirty="0" smtClean="0">
              <a:solidFill>
                <a:srgbClr val="FF000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/>
            <a:r>
              <a:rPr lang="ar-SA" sz="40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1</a:t>
            </a:r>
            <a:r>
              <a:rPr lang="ar-SA" sz="4000" dirty="0" smtClean="0">
                <a:solidFill>
                  <a:schemeClr val="accent2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- حنتِ الناقةُ إلى </a:t>
            </a:r>
            <a:r>
              <a:rPr lang="ar-SA" sz="4000" dirty="0" err="1" smtClean="0">
                <a:solidFill>
                  <a:schemeClr val="accent2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فصيلها</a:t>
            </a:r>
            <a:r>
              <a:rPr lang="ar-SA" sz="4000" dirty="0" smtClean="0">
                <a:solidFill>
                  <a:schemeClr val="accent2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r>
              <a:rPr lang="ar-SA" sz="4000" dirty="0" err="1" smtClean="0">
                <a:solidFill>
                  <a:schemeClr val="accent2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.</a:t>
            </a:r>
            <a:endParaRPr lang="ar-SA" sz="4000" dirty="0" smtClean="0">
              <a:solidFill>
                <a:schemeClr val="accent2">
                  <a:lumMod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/>
            <a:r>
              <a:rPr lang="ar-SA" sz="40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2</a:t>
            </a:r>
            <a:r>
              <a:rPr lang="ar-SA" sz="4000" dirty="0" smtClean="0">
                <a:solidFill>
                  <a:schemeClr val="tx2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- الأم العاقلة تربي بنيها على مكارم </a:t>
            </a:r>
            <a:r>
              <a:rPr lang="ar-SA" sz="4000" dirty="0" err="1" smtClean="0">
                <a:solidFill>
                  <a:schemeClr val="tx2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الأخلاق </a:t>
            </a:r>
            <a:r>
              <a:rPr lang="ar-SA" sz="4000" dirty="0" err="1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.</a:t>
            </a:r>
            <a:endParaRPr lang="ar-SA" sz="4000" dirty="0" smtClean="0"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/>
            <a:r>
              <a:rPr lang="ar-SA" sz="4000" dirty="0" smtClean="0">
                <a:solidFill>
                  <a:schemeClr val="accent4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3- الحرب كشفت عن </a:t>
            </a:r>
            <a:r>
              <a:rPr lang="ar-SA" sz="4000" dirty="0" err="1" smtClean="0">
                <a:solidFill>
                  <a:schemeClr val="accent4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ساقها </a:t>
            </a:r>
            <a:r>
              <a:rPr lang="ar-SA" sz="4000" dirty="0" err="1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.</a:t>
            </a:r>
            <a:endParaRPr lang="ar-SA" sz="4000" dirty="0" smtClean="0"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/>
            <a:r>
              <a:rPr lang="ar-SA" sz="40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4</a:t>
            </a:r>
            <a:r>
              <a:rPr lang="ar-SA" sz="4000" dirty="0" smtClean="0">
                <a:solidFill>
                  <a:schemeClr val="accent5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- آمنت بالرسول </a:t>
            </a:r>
            <a:r>
              <a:rPr lang="ar-SA" sz="4000" dirty="0" err="1" smtClean="0">
                <a:solidFill>
                  <a:schemeClr val="accent5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خديجة </a:t>
            </a:r>
            <a:r>
              <a:rPr lang="ar-SA" sz="4000" dirty="0" smtClean="0">
                <a:solidFill>
                  <a:schemeClr val="accent5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– أو آمن بالرسول خديجة </a:t>
            </a:r>
          </a:p>
          <a:p>
            <a:pPr algn="ctr"/>
            <a:r>
              <a:rPr lang="ar-SA" sz="40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5- طلعت الشمس </a:t>
            </a:r>
            <a:r>
              <a:rPr lang="ar-SA" sz="4000" dirty="0" err="1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صافية </a:t>
            </a:r>
            <a:r>
              <a:rPr lang="ar-SA" sz="40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– أو طلع الشمس صافية </a:t>
            </a:r>
          </a:p>
          <a:p>
            <a:pPr algn="ctr"/>
            <a:r>
              <a:rPr lang="ar-SA" sz="40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6</a:t>
            </a:r>
            <a:r>
              <a:rPr lang="ar-SA" sz="4000" dirty="0" smtClean="0">
                <a:solidFill>
                  <a:schemeClr val="accent6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- تجول الأبطال في </a:t>
            </a:r>
            <a:r>
              <a:rPr lang="ar-SA" sz="4000" dirty="0" err="1" smtClean="0">
                <a:solidFill>
                  <a:schemeClr val="accent6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الميدان </a:t>
            </a:r>
            <a:r>
              <a:rPr lang="ar-SA" sz="4000" dirty="0" smtClean="0">
                <a:solidFill>
                  <a:schemeClr val="accent6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– أو يجول الأبطال في الميدان </a:t>
            </a:r>
            <a:endParaRPr lang="ar-SA" sz="4000" dirty="0">
              <a:solidFill>
                <a:schemeClr val="accent6">
                  <a:lumMod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2.gstatic.com/images?q=tbn:ANd9GcQcIbhyhlGdJ6nSr2TVgqveKq7YaSHitoGj9KFOLuDYNgrSgUEjc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492896"/>
            <a:ext cx="4608512" cy="2927971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11560" y="1196752"/>
            <a:ext cx="7632848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60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1- حن</a:t>
            </a:r>
            <a:r>
              <a:rPr lang="ar-SA" sz="6000" dirty="0" smtClean="0">
                <a:solidFill>
                  <a:srgbClr val="FF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تِ</a:t>
            </a:r>
            <a:r>
              <a:rPr lang="ar-SA" sz="60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r>
              <a:rPr lang="ar-SA" sz="60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الناقةُ</a:t>
            </a:r>
            <a:r>
              <a:rPr lang="ar-SA" sz="60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إلى </a:t>
            </a:r>
            <a:r>
              <a:rPr lang="ar-SA" sz="6000" dirty="0" err="1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فصيلها</a:t>
            </a:r>
            <a:r>
              <a:rPr lang="ar-SA" sz="60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SA" sz="6000" dirty="0"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475656" y="908720"/>
            <a:ext cx="676875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chemeClr val="accent2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2- الأمُّ العاقلةُ </a:t>
            </a:r>
            <a:r>
              <a:rPr lang="ar-SA" sz="4000" dirty="0" smtClean="0">
                <a:solidFill>
                  <a:srgbClr val="FF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تُ</a:t>
            </a:r>
            <a:r>
              <a:rPr lang="ar-SA" sz="4000" dirty="0" smtClean="0">
                <a:solidFill>
                  <a:schemeClr val="accent2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رَبِّي بنيها على مكارم الأخلاق.</a:t>
            </a:r>
            <a:endParaRPr lang="ar-SA" sz="4000" dirty="0">
              <a:solidFill>
                <a:schemeClr val="accent2">
                  <a:lumMod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17410" name="Picture 2" descr="http://www.maxforums.net/uploaded/82853/12687445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564904"/>
            <a:ext cx="5904656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67544" y="980728"/>
            <a:ext cx="763284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dirty="0" smtClean="0">
                <a:solidFill>
                  <a:schemeClr val="tx2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3- الحربُ كشف</a:t>
            </a:r>
            <a:r>
              <a:rPr lang="ar-SA" sz="5400" dirty="0" smtClean="0">
                <a:solidFill>
                  <a:srgbClr val="FF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تْ</a:t>
            </a:r>
            <a:r>
              <a:rPr lang="ar-SA" sz="5400" dirty="0" smtClean="0">
                <a:solidFill>
                  <a:schemeClr val="tx2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عن ساقها </a:t>
            </a:r>
            <a:endParaRPr lang="ar-SA" sz="5400" dirty="0">
              <a:solidFill>
                <a:schemeClr val="tx2">
                  <a:lumMod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16386" name="Picture 2" descr="https://encrypted-tbn1.gstatic.com/images?q=tbn:ANd9GcRTlwMplPC91CnNlwYoil0tsKMp6sZZ69qP5RvSG_5RS3Q3ZO9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636912"/>
            <a:ext cx="5400600" cy="3074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83568" y="908720"/>
            <a:ext cx="8460432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4- آمن</a:t>
            </a:r>
            <a:r>
              <a:rPr lang="ar-SA" sz="4400" dirty="0" smtClean="0">
                <a:solidFill>
                  <a:srgbClr val="FF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</a:t>
            </a:r>
            <a:r>
              <a:rPr lang="ar-SA" sz="44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بالرسولِ</a:t>
            </a:r>
            <a:r>
              <a:rPr lang="ar-SA" sz="44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خديجةُ </a:t>
            </a:r>
          </a:p>
          <a:p>
            <a:pPr algn="ctr"/>
            <a:r>
              <a:rPr lang="ar-SA" sz="44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أو آمن بالرسولِ </a:t>
            </a:r>
            <a:r>
              <a:rPr lang="ar-SA" sz="44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خديجةُ</a:t>
            </a:r>
            <a:endParaRPr lang="ar-SA" sz="4400" dirty="0">
              <a:solidFill>
                <a:srgbClr val="00B05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15362" name="Picture 2" descr="http://aletgahnews.com/uploads/news/1/2013-07-19_125590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636912"/>
            <a:ext cx="4968552" cy="377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67544" y="692696"/>
            <a:ext cx="8280920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5- طلع</a:t>
            </a:r>
            <a:r>
              <a:rPr lang="ar-SA" sz="4400" dirty="0" smtClean="0">
                <a:solidFill>
                  <a:srgbClr val="FF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تِ</a:t>
            </a:r>
            <a:r>
              <a:rPr lang="ar-SA" sz="44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r>
              <a:rPr lang="ar-SA" sz="44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الشمسُ</a:t>
            </a:r>
            <a:r>
              <a:rPr lang="ar-SA" sz="44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صافيةً</a:t>
            </a:r>
          </a:p>
          <a:p>
            <a:pPr algn="ctr"/>
            <a:r>
              <a:rPr lang="ar-SA" sz="44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أو طَلَعَ </a:t>
            </a:r>
            <a:r>
              <a:rPr lang="ar-SA" sz="44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الشمسُ</a:t>
            </a:r>
            <a:r>
              <a:rPr lang="ar-SA" sz="44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صافيةً</a:t>
            </a:r>
            <a:endParaRPr lang="ar-SA" sz="4400" dirty="0"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32770" name="Picture 2" descr="http://files2.fatakat.com/2012/2/132885337187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996952"/>
            <a:ext cx="5832648" cy="32403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971600" y="980728"/>
            <a:ext cx="748883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8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6- </a:t>
            </a:r>
            <a:r>
              <a:rPr lang="ar-SA" sz="4800" dirty="0" smtClean="0">
                <a:solidFill>
                  <a:srgbClr val="FF000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</a:t>
            </a:r>
            <a:r>
              <a:rPr lang="ar-SA" sz="48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جولُ</a:t>
            </a:r>
            <a:r>
              <a:rPr lang="ar-SA" sz="48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الأبطالُ </a:t>
            </a:r>
            <a:r>
              <a:rPr lang="ar-SA" sz="48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في الميدان</a:t>
            </a:r>
          </a:p>
          <a:p>
            <a:pPr algn="ctr"/>
            <a:r>
              <a:rPr lang="ar-SA" sz="48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أو يجولُ </a:t>
            </a:r>
            <a:r>
              <a:rPr lang="ar-SA" sz="4800" dirty="0" smtClean="0">
                <a:solidFill>
                  <a:srgbClr val="00B05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الأبطالُ</a:t>
            </a:r>
            <a:r>
              <a:rPr lang="ar-SA" sz="48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في الميدان</a:t>
            </a:r>
            <a:endParaRPr lang="ar-SA" sz="4800" dirty="0"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</TotalTime>
  <Words>238</Words>
  <Application>Microsoft Office PowerPoint</Application>
  <PresentationFormat>عرض على الشاشة (3:4)‏</PresentationFormat>
  <Paragraphs>38</Paragraphs>
  <Slides>12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تدفق</vt:lpstr>
      <vt:lpstr>الشريحة 1</vt:lpstr>
      <vt:lpstr>مواضع تأنيث الفعل وجوباً وجوازاً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مواضع تأنيث الفعل وجوباً وجوازاً</dc:title>
  <dc:creator>Corporate Edition</dc:creator>
  <cp:lastModifiedBy>Corporate Edition</cp:lastModifiedBy>
  <cp:revision>3</cp:revision>
  <dcterms:created xsi:type="dcterms:W3CDTF">2014-03-01T12:44:27Z</dcterms:created>
  <dcterms:modified xsi:type="dcterms:W3CDTF">2014-03-02T07:41:29Z</dcterms:modified>
</cp:coreProperties>
</file>