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7" r:id="rId14"/>
    <p:sldId id="268" r:id="rId15"/>
    <p:sldId id="269" r:id="rId16"/>
    <p:sldId id="270" r:id="rId17"/>
    <p:sldId id="278" r:id="rId18"/>
    <p:sldId id="276" r:id="rId19"/>
    <p:sldId id="271" r:id="rId20"/>
    <p:sldId id="272" r:id="rId21"/>
    <p:sldId id="275" r:id="rId22"/>
    <p:sldId id="273" r:id="rId23"/>
    <p:sldId id="274" r:id="rId2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النمط المتوسط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وان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0" name="عنوان فرعي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مستدير الزوايا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ذو زاوية واحدة مستديرة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عنصر نائب للعنوان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8D55CCC-D5A2-4587-82CD-199CBA69F76F}" type="datetimeFigureOut">
              <a:rPr lang="ar-SA" smtClean="0"/>
              <a:pPr/>
              <a:t>14/04/35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C74B266-0832-46F1-BDD0-460B71AB395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r" rtl="1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r" rtl="1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r" rtl="1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r" rtl="1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r" rtl="1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r" rtl="1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r" rtl="1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r" rtl="1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rabvista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e.gov.sa/" TargetMode="External"/><Relationship Id="rId2" Type="http://schemas.openxmlformats.org/officeDocument/2006/relationships/hyperlink" Target="http://www.saudiairline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ohe.gov.sa/" TargetMode="External"/><Relationship Id="rId4" Type="http://schemas.openxmlformats.org/officeDocument/2006/relationships/hyperlink" Target="http://www.scs.org.sa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abdulelah@ksu.edu.sa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85786" y="1500174"/>
            <a:ext cx="7772400" cy="928694"/>
          </a:xfrm>
        </p:spPr>
        <p:txBody>
          <a:bodyPr>
            <a:noAutofit/>
          </a:bodyPr>
          <a:lstStyle/>
          <a:p>
            <a:pPr algn="ctr"/>
            <a:r>
              <a:rPr lang="ar-SA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الباب الخامس</a:t>
            </a:r>
            <a:r>
              <a:rPr lang="en-US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en-US" sz="36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ar-SA" sz="36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94377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ar-S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khbar MT" pitchFamily="2" charset="-78"/>
            </a:endParaRPr>
          </a:p>
          <a:p>
            <a:pPr algn="ctr"/>
            <a:r>
              <a:rPr lang="ar-S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khbar MT" pitchFamily="2" charset="-78"/>
              </a:rPr>
              <a:t>الصف </a:t>
            </a:r>
            <a:r>
              <a:rPr lang="ar-S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khbar MT" pitchFamily="2" charset="-78"/>
              </a:rPr>
              <a:t>الثالث ثانوي</a:t>
            </a:r>
          </a:p>
          <a:p>
            <a:pPr algn="ctr"/>
            <a:r>
              <a:rPr lang="ar-S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khbar MT" pitchFamily="2" charset="-78"/>
              </a:rPr>
              <a:t>أ : عبدالإله الحربي</a:t>
            </a:r>
            <a:endParaRPr lang="ar-SA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khbar MT" pitchFamily="2" charset="-78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213546" y="2082796"/>
            <a:ext cx="28889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khbar MT" pitchFamily="2" charset="-78"/>
              </a:rPr>
              <a:t>الإنترنت</a:t>
            </a:r>
            <a:endParaRPr lang="ar-SA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857256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التعامل مع البريد الإلكتروني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428736"/>
            <a:ext cx="8183880" cy="4187952"/>
          </a:xfrm>
        </p:spPr>
        <p:txBody>
          <a:bodyPr>
            <a:normAutofit/>
          </a:bodyPr>
          <a:lstStyle/>
          <a:p>
            <a:endParaRPr lang="ar-SA" dirty="0" smtClean="0">
              <a:cs typeface="Akhbar MT" pitchFamily="2" charset="-78"/>
            </a:endParaRPr>
          </a:p>
          <a:p>
            <a:r>
              <a:rPr lang="ar-SA" dirty="0" smtClean="0">
                <a:cs typeface="Akhbar MT" pitchFamily="2" charset="-78"/>
              </a:rPr>
              <a:t>يكون </a:t>
            </a:r>
            <a:r>
              <a:rPr lang="ar-SA" dirty="0">
                <a:cs typeface="Akhbar MT" pitchFamily="2" charset="-78"/>
              </a:rPr>
              <a:t>من خلال صفحة البريد الإلكتروني للجهة التي تقدم خدمة البريد الإلكتروني على الشبكة العنكبوتية  لإرسال واستقبال الرسائل  </a:t>
            </a:r>
            <a:endParaRPr lang="en-US" dirty="0">
              <a:cs typeface="Akhbar MT" pitchFamily="2" charset="-78"/>
            </a:endParaRPr>
          </a:p>
          <a:p>
            <a:endParaRPr lang="ar-SA" b="1" dirty="0" smtClean="0">
              <a:cs typeface="Akhbar MT" pitchFamily="2" charset="-78"/>
            </a:endParaRPr>
          </a:p>
          <a:p>
            <a:r>
              <a:rPr lang="ar-SA" b="1" dirty="0" smtClean="0">
                <a:cs typeface="Akhbar MT" pitchFamily="2" charset="-78"/>
              </a:rPr>
              <a:t>ويمكن </a:t>
            </a:r>
            <a:r>
              <a:rPr lang="ar-SA" b="1" dirty="0">
                <a:cs typeface="Akhbar MT" pitchFamily="2" charset="-78"/>
              </a:rPr>
              <a:t>استخدام برامج خاصة لإرسال واستقبال الرسائل مثل :-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1- برنامج أوت </a:t>
            </a:r>
            <a:r>
              <a:rPr lang="ar-SA" dirty="0" err="1">
                <a:cs typeface="Akhbar MT" pitchFamily="2" charset="-78"/>
              </a:rPr>
              <a:t>لوك</a:t>
            </a:r>
            <a:r>
              <a:rPr lang="ar-SA" dirty="0">
                <a:cs typeface="Akhbar MT" pitchFamily="2" charset="-78"/>
              </a:rPr>
              <a:t>(  </a:t>
            </a:r>
            <a:r>
              <a:rPr lang="en-US" b="1" dirty="0">
                <a:cs typeface="Akhbar MT" pitchFamily="2" charset="-78"/>
              </a:rPr>
              <a:t>outlook</a:t>
            </a:r>
            <a:r>
              <a:rPr lang="ar-SA" dirty="0">
                <a:cs typeface="Akhbar MT" pitchFamily="2" charset="-78"/>
              </a:rPr>
              <a:t>)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2-برنامج أوت </a:t>
            </a:r>
            <a:r>
              <a:rPr lang="ar-SA" dirty="0" err="1">
                <a:cs typeface="Akhbar MT" pitchFamily="2" charset="-78"/>
              </a:rPr>
              <a:t>لوك</a:t>
            </a:r>
            <a:r>
              <a:rPr lang="ar-SA" dirty="0">
                <a:cs typeface="Akhbar MT" pitchFamily="2" charset="-78"/>
              </a:rPr>
              <a:t> إكسبريس(   </a:t>
            </a:r>
            <a:r>
              <a:rPr lang="en-US" b="1" dirty="0">
                <a:cs typeface="Akhbar MT" pitchFamily="2" charset="-78"/>
              </a:rPr>
              <a:t>outlook  Express</a:t>
            </a:r>
            <a:r>
              <a:rPr lang="ar-SA" dirty="0">
                <a:cs typeface="Akhbar MT" pitchFamily="2" charset="-78"/>
              </a:rPr>
              <a:t>) 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3-برنامج </a:t>
            </a:r>
            <a:r>
              <a:rPr lang="ar-SA" dirty="0" err="1">
                <a:cs typeface="Akhbar MT" pitchFamily="2" charset="-78"/>
              </a:rPr>
              <a:t>إيودورا</a:t>
            </a:r>
            <a:r>
              <a:rPr lang="ar-SA" dirty="0">
                <a:cs typeface="Akhbar MT" pitchFamily="2" charset="-78"/>
              </a:rPr>
              <a:t>  ( </a:t>
            </a:r>
            <a:r>
              <a:rPr lang="en-US" b="1" dirty="0">
                <a:cs typeface="Akhbar MT" pitchFamily="2" charset="-78"/>
              </a:rPr>
              <a:t>Eudora</a:t>
            </a:r>
            <a:r>
              <a:rPr lang="ar-SA" dirty="0">
                <a:cs typeface="Akhbar MT" pitchFamily="2" charset="-78"/>
              </a:rPr>
              <a:t>)</a:t>
            </a:r>
            <a:endParaRPr lang="en-US" dirty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857232"/>
            <a:ext cx="8183880" cy="4786346"/>
          </a:xfrm>
        </p:spPr>
        <p:txBody>
          <a:bodyPr>
            <a:normAutofit lnSpcReduction="10000"/>
          </a:bodyPr>
          <a:lstStyle/>
          <a:p>
            <a:r>
              <a:rPr lang="ar-SA" b="1" dirty="0">
                <a:cs typeface="Akhbar MT" pitchFamily="2" charset="-78"/>
              </a:rPr>
              <a:t>(2-3) المجموعة الإخبارية :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هي مواقع على الشبكة يجتمع فيها المشتركون لتبادل مرائياتهم وآرائهم ومناقشة موضوع معين ووضع </a:t>
            </a:r>
            <a:r>
              <a:rPr lang="ar-SA" dirty="0" err="1">
                <a:cs typeface="Akhbar MT" pitchFamily="2" charset="-78"/>
              </a:rPr>
              <a:t>الإعلاناتهم</a:t>
            </a:r>
            <a:r>
              <a:rPr lang="ar-SA" dirty="0">
                <a:cs typeface="Akhbar MT" pitchFamily="2" charset="-78"/>
              </a:rPr>
              <a:t>.</a:t>
            </a:r>
            <a:endParaRPr lang="en-US" dirty="0">
              <a:cs typeface="Akhbar MT" pitchFamily="2" charset="-78"/>
            </a:endParaRPr>
          </a:p>
          <a:p>
            <a:pPr>
              <a:buNone/>
            </a:pPr>
            <a:endParaRPr lang="ar-SA" b="1" dirty="0" smtClean="0">
              <a:cs typeface="Akhbar MT" pitchFamily="2" charset="-78"/>
            </a:endParaRPr>
          </a:p>
          <a:p>
            <a:pPr>
              <a:buNone/>
            </a:pPr>
            <a:r>
              <a:rPr lang="ar-SA" b="1" dirty="0" smtClean="0">
                <a:cs typeface="Akhbar MT" pitchFamily="2" charset="-78"/>
              </a:rPr>
              <a:t>(</a:t>
            </a:r>
            <a:r>
              <a:rPr lang="ar-SA" b="1" dirty="0">
                <a:cs typeface="Akhbar MT" pitchFamily="2" charset="-78"/>
              </a:rPr>
              <a:t>2-4)خدمة المحادثة: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هي إمكانية الاتصال عبر الانترنت (</a:t>
            </a:r>
            <a:r>
              <a:rPr lang="en-US" b="1" dirty="0">
                <a:cs typeface="Akhbar MT" pitchFamily="2" charset="-78"/>
              </a:rPr>
              <a:t>IRC</a:t>
            </a:r>
            <a:r>
              <a:rPr lang="ar-SA" dirty="0">
                <a:cs typeface="Akhbar MT" pitchFamily="2" charset="-78"/>
              </a:rPr>
              <a:t>) والتي توفر للمشتركين إمكانية الاتصال الفوري بأجهزة معينة بالشبكة التي يوجد عليها برنامج محادثة (محادثة صوتية أو كتابية )</a:t>
            </a:r>
            <a:endParaRPr lang="en-US" dirty="0">
              <a:cs typeface="Akhbar MT" pitchFamily="2" charset="-78"/>
            </a:endParaRPr>
          </a:p>
          <a:p>
            <a:pPr>
              <a:buNone/>
            </a:pPr>
            <a:endParaRPr lang="ar-SA" b="1" dirty="0" smtClean="0">
              <a:cs typeface="Akhbar MT" pitchFamily="2" charset="-78"/>
            </a:endParaRPr>
          </a:p>
          <a:p>
            <a:pPr>
              <a:buNone/>
            </a:pPr>
            <a:r>
              <a:rPr lang="ar-SA" b="1" dirty="0" smtClean="0">
                <a:cs typeface="Akhbar MT" pitchFamily="2" charset="-78"/>
              </a:rPr>
              <a:t>(</a:t>
            </a:r>
            <a:r>
              <a:rPr lang="ar-SA" b="1" dirty="0">
                <a:cs typeface="Akhbar MT" pitchFamily="2" charset="-78"/>
              </a:rPr>
              <a:t>2-5) نقل الملفات  </a:t>
            </a:r>
            <a:r>
              <a:rPr lang="ar-SA" b="1" dirty="0" smtClean="0">
                <a:cs typeface="Akhbar MT" pitchFamily="2" charset="-78"/>
              </a:rPr>
              <a:t>(</a:t>
            </a:r>
            <a:r>
              <a:rPr lang="en-US" b="1" dirty="0" smtClean="0">
                <a:cs typeface="Akhbar MT" pitchFamily="2" charset="-78"/>
              </a:rPr>
              <a:t>FTP</a:t>
            </a:r>
            <a:r>
              <a:rPr lang="ar-SA" b="1" dirty="0" smtClean="0">
                <a:cs typeface="Akhbar MT" pitchFamily="2" charset="-78"/>
              </a:rPr>
              <a:t>) </a:t>
            </a:r>
            <a:r>
              <a:rPr lang="ar-SA" dirty="0" smtClean="0">
                <a:cs typeface="Akhbar MT" pitchFamily="2" charset="-78"/>
              </a:rPr>
              <a:t>يتيح </a:t>
            </a:r>
            <a:r>
              <a:rPr lang="ar-SA" dirty="0">
                <a:cs typeface="Akhbar MT" pitchFamily="2" charset="-78"/>
              </a:rPr>
              <a:t>لأجهزة الحاسب المختلفة نقل الملفات فيما بينها عبر الإنترنت .</a:t>
            </a:r>
            <a:endParaRPr lang="en-US" dirty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3) بروتوكولات  شبكة الإنترنت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857364"/>
            <a:ext cx="8183880" cy="4045076"/>
          </a:xfrm>
        </p:spPr>
        <p:txBody>
          <a:bodyPr>
            <a:normAutofit/>
          </a:bodyPr>
          <a:lstStyle/>
          <a:p>
            <a:endParaRPr lang="ar-SA" b="1" dirty="0" smtClean="0">
              <a:cs typeface="Akhbar MT" pitchFamily="2" charset="-78"/>
            </a:endParaRPr>
          </a:p>
          <a:p>
            <a:r>
              <a:rPr lang="ar-SA" sz="3200" b="1" dirty="0" smtClean="0">
                <a:cs typeface="Akhbar MT" pitchFamily="2" charset="-78"/>
              </a:rPr>
              <a:t>يعرف البرتوكول:</a:t>
            </a:r>
          </a:p>
          <a:p>
            <a:r>
              <a:rPr lang="ar-SA" dirty="0" smtClean="0">
                <a:cs typeface="Akhbar MT" pitchFamily="2" charset="-78"/>
              </a:rPr>
              <a:t> على </a:t>
            </a:r>
            <a:r>
              <a:rPr lang="ar-SA" dirty="0">
                <a:cs typeface="Akhbar MT" pitchFamily="2" charset="-78"/>
              </a:rPr>
              <a:t>أنه اللغة التي يستخدمها جهاز الحاسب على الشبكة للتخاطب مع الأجهزة </a:t>
            </a:r>
            <a:r>
              <a:rPr lang="ar-SA" dirty="0" smtClean="0">
                <a:cs typeface="Akhbar MT" pitchFamily="2" charset="-78"/>
              </a:rPr>
              <a:t>الأخرى.</a:t>
            </a:r>
          </a:p>
          <a:p>
            <a:pPr>
              <a:buNone/>
            </a:pPr>
            <a:r>
              <a:rPr lang="ar-SA" dirty="0" smtClean="0">
                <a:cs typeface="Akhbar MT" pitchFamily="2" charset="-78"/>
              </a:rPr>
              <a:t> </a:t>
            </a:r>
            <a:endParaRPr lang="en-US" dirty="0">
              <a:cs typeface="Akhbar MT" pitchFamily="2" charset="-78"/>
            </a:endParaRPr>
          </a:p>
          <a:p>
            <a:r>
              <a:rPr lang="ar-SA" sz="3200" b="1" dirty="0">
                <a:cs typeface="Akhbar MT" pitchFamily="2" charset="-78"/>
              </a:rPr>
              <a:t>برامج برتوكولات الشبكة</a:t>
            </a:r>
            <a:r>
              <a:rPr lang="ar-SA" sz="3200" dirty="0">
                <a:cs typeface="Akhbar MT" pitchFamily="2" charset="-78"/>
              </a:rPr>
              <a:t> </a:t>
            </a:r>
            <a:r>
              <a:rPr lang="ar-SA" sz="3200" dirty="0" smtClean="0">
                <a:cs typeface="Akhbar MT" pitchFamily="2" charset="-78"/>
              </a:rPr>
              <a:t>:</a:t>
            </a:r>
          </a:p>
          <a:p>
            <a:r>
              <a:rPr lang="ar-SA" dirty="0" smtClean="0">
                <a:cs typeface="Akhbar MT" pitchFamily="2" charset="-78"/>
              </a:rPr>
              <a:t> هي </a:t>
            </a:r>
            <a:r>
              <a:rPr lang="ar-SA" dirty="0">
                <a:cs typeface="Akhbar MT" pitchFamily="2" charset="-78"/>
              </a:rPr>
              <a:t>برمجيات خاصة لتنظيم الاتصال وربط أجهزة الحاسبات عبر الشبكة </a:t>
            </a:r>
            <a:r>
              <a:rPr lang="ar-SA" dirty="0" smtClean="0">
                <a:cs typeface="Akhbar MT" pitchFamily="2" charset="-78"/>
              </a:rPr>
              <a:t>.</a:t>
            </a:r>
            <a:endParaRPr lang="en-US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928694"/>
          </a:xfrm>
        </p:spPr>
        <p:txBody>
          <a:bodyPr>
            <a:normAutofit/>
          </a:bodyPr>
          <a:lstStyle/>
          <a:p>
            <a:pPr algn="ctr"/>
            <a:r>
              <a:rPr lang="ar-SA" sz="4400" dirty="0" smtClean="0">
                <a:cs typeface="Akhbar MT" pitchFamily="2" charset="-78"/>
              </a:rPr>
              <a:t>أشهر </a:t>
            </a:r>
            <a:r>
              <a:rPr lang="ar-SA" sz="4400" dirty="0" smtClean="0">
                <a:cs typeface="Akhbar MT" pitchFamily="2" charset="-78"/>
              </a:rPr>
              <a:t>برمجيات الشبكة في الانترنت </a:t>
            </a:r>
            <a:r>
              <a:rPr lang="ar-SA" sz="4400" dirty="0" smtClean="0">
                <a:cs typeface="Akhbar MT" pitchFamily="2" charset="-78"/>
              </a:rPr>
              <a:t>:-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669940"/>
            <a:ext cx="818388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2400" b="1" dirty="0" smtClean="0">
                <a:cs typeface="Akhbar MT" pitchFamily="2" charset="-78"/>
              </a:rPr>
              <a:t>1-بروتوكول</a:t>
            </a:r>
            <a:r>
              <a:rPr lang="en-US" sz="2400" dirty="0" smtClean="0">
                <a:cs typeface="Akhbar MT" pitchFamily="2" charset="-78"/>
              </a:rPr>
              <a:t>TCP/IP</a:t>
            </a:r>
            <a:r>
              <a:rPr lang="ar-SA" sz="2400" b="1" dirty="0" smtClean="0">
                <a:cs typeface="Akhbar MT" pitchFamily="2" charset="-78"/>
              </a:rPr>
              <a:t>:</a:t>
            </a:r>
            <a:r>
              <a:rPr lang="ar-SA" sz="2400" dirty="0" smtClean="0">
                <a:cs typeface="Akhbar MT" pitchFamily="2" charset="-78"/>
              </a:rPr>
              <a:t>والتي </a:t>
            </a:r>
            <a:r>
              <a:rPr lang="ar-SA" sz="2400" dirty="0" smtClean="0">
                <a:cs typeface="Akhbar MT" pitchFamily="2" charset="-78"/>
              </a:rPr>
              <a:t>تنسق بين جهازين مختلفين في نظمهما وأسلوب تشغيلها ويرتبطان </a:t>
            </a:r>
            <a:r>
              <a:rPr lang="ar-SA" sz="2400" dirty="0" err="1" smtClean="0">
                <a:cs typeface="Akhbar MT" pitchFamily="2" charset="-78"/>
              </a:rPr>
              <a:t>ببعضهما</a:t>
            </a:r>
            <a:r>
              <a:rPr lang="ar-SA" sz="2400" dirty="0" smtClean="0">
                <a:cs typeface="Akhbar MT" pitchFamily="2" charset="-78"/>
              </a:rPr>
              <a:t> عبر شبكة موسعة أو شبكة انترنت حتى تتمكن من الاتصال السليم</a:t>
            </a:r>
            <a:r>
              <a:rPr lang="ar-SA" sz="2400" dirty="0" smtClean="0">
                <a:cs typeface="Akhbar MT" pitchFamily="2" charset="-78"/>
              </a:rPr>
              <a:t>.</a:t>
            </a:r>
          </a:p>
          <a:p>
            <a:pPr>
              <a:buNone/>
            </a:pPr>
            <a:endParaRPr lang="en-US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b="1" dirty="0" smtClean="0">
                <a:cs typeface="Akhbar MT" pitchFamily="2" charset="-78"/>
              </a:rPr>
              <a:t>2-بروتوكول </a:t>
            </a:r>
            <a:r>
              <a:rPr lang="en-US" sz="2400" dirty="0" smtClean="0">
                <a:cs typeface="Akhbar MT" pitchFamily="2" charset="-78"/>
              </a:rPr>
              <a:t>PPP</a:t>
            </a:r>
            <a:r>
              <a:rPr lang="ar-SA" sz="2400" b="1" dirty="0" smtClean="0">
                <a:cs typeface="Akhbar MT" pitchFamily="2" charset="-78"/>
              </a:rPr>
              <a:t>:</a:t>
            </a:r>
            <a:r>
              <a:rPr lang="ar-SA" sz="2400" dirty="0" smtClean="0">
                <a:cs typeface="Akhbar MT" pitchFamily="2" charset="-78"/>
              </a:rPr>
              <a:t>يقوم </a:t>
            </a:r>
            <a:r>
              <a:rPr lang="ar-SA" sz="2400" dirty="0" smtClean="0">
                <a:cs typeface="Akhbar MT" pitchFamily="2" charset="-78"/>
              </a:rPr>
              <a:t>بتوصيل أجهزة الحاسب بالإنترنت عبر خطوط  الهاتف </a:t>
            </a:r>
            <a:r>
              <a:rPr lang="ar-SA" sz="2400" dirty="0" smtClean="0">
                <a:cs typeface="Akhbar MT" pitchFamily="2" charset="-78"/>
              </a:rPr>
              <a:t>.</a:t>
            </a:r>
          </a:p>
          <a:p>
            <a:pPr>
              <a:buNone/>
            </a:pPr>
            <a:endParaRPr lang="en-US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b="1" dirty="0" smtClean="0">
                <a:cs typeface="Akhbar MT" pitchFamily="2" charset="-78"/>
              </a:rPr>
              <a:t>3-بروتوكول نقل النص </a:t>
            </a:r>
            <a:r>
              <a:rPr lang="ar-SA" sz="2400" b="1" dirty="0" err="1" smtClean="0">
                <a:cs typeface="Akhbar MT" pitchFamily="2" charset="-78"/>
              </a:rPr>
              <a:t>التشعبي</a:t>
            </a:r>
            <a:r>
              <a:rPr lang="ar-SA" sz="2400" b="1" dirty="0" smtClean="0">
                <a:cs typeface="Akhbar MT" pitchFamily="2" charset="-78"/>
              </a:rPr>
              <a:t>  </a:t>
            </a:r>
            <a:r>
              <a:rPr lang="en-US" sz="2400" dirty="0" smtClean="0">
                <a:cs typeface="Akhbar MT" pitchFamily="2" charset="-78"/>
              </a:rPr>
              <a:t>http</a:t>
            </a:r>
            <a:r>
              <a:rPr lang="ar-SA" sz="2400" b="1" dirty="0" smtClean="0">
                <a:cs typeface="Akhbar MT" pitchFamily="2" charset="-78"/>
              </a:rPr>
              <a:t>  </a:t>
            </a:r>
            <a:r>
              <a:rPr lang="ar-SA" sz="2400" dirty="0" smtClean="0">
                <a:cs typeface="Akhbar MT" pitchFamily="2" charset="-78"/>
              </a:rPr>
              <a:t>: يقوم بنقل صفحات المواقع الموجودة على الشبكة على أجهزة مستخدمي الشبكة .</a:t>
            </a:r>
          </a:p>
          <a:p>
            <a:pPr>
              <a:buNone/>
            </a:pPr>
            <a:endParaRPr lang="ar-SA" sz="2400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785818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(4) خدمات شبكة الانترنت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8596" y="1643050"/>
            <a:ext cx="8183880" cy="418795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ar-SA" b="1" dirty="0" smtClean="0">
                <a:cs typeface="Akhbar MT" pitchFamily="2" charset="-78"/>
              </a:rPr>
              <a:t>المراسلات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الاتصال: </a:t>
            </a:r>
            <a:r>
              <a:rPr lang="ar-SA" dirty="0">
                <a:cs typeface="Akhbar MT" pitchFamily="2" charset="-78"/>
              </a:rPr>
              <a:t>باستخدام البريد الإلكتروني </a:t>
            </a:r>
            <a:r>
              <a:rPr lang="en-US" b="1" dirty="0">
                <a:cs typeface="Akhbar MT" pitchFamily="2" charset="-78"/>
              </a:rPr>
              <a:t>E-mail</a:t>
            </a:r>
            <a:r>
              <a:rPr lang="ar-SA" dirty="0">
                <a:cs typeface="Akhbar MT" pitchFamily="2" charset="-78"/>
              </a:rPr>
              <a:t> ، حيث يمكن إرسال رسالة إلى عدة أشخاص في نفس الوقت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إرسال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استقبال الرسائل في كافة الأوقات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من أي مكان .</a:t>
            </a:r>
            <a:endParaRPr lang="en-US" dirty="0">
              <a:cs typeface="Akhbar MT" pitchFamily="2" charset="-78"/>
            </a:endParaRPr>
          </a:p>
          <a:p>
            <a:pPr lvl="0"/>
            <a:r>
              <a:rPr lang="ar-SA" b="1" dirty="0">
                <a:cs typeface="Akhbar MT" pitchFamily="2" charset="-78"/>
              </a:rPr>
              <a:t>المناقشات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الحوارات :</a:t>
            </a:r>
            <a:r>
              <a:rPr lang="ar-SA" dirty="0">
                <a:cs typeface="Akhbar MT" pitchFamily="2" charset="-78"/>
              </a:rPr>
              <a:t> بالاعتماد على تقنية المجموعات الإخبارية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تقنية المحادثة .</a:t>
            </a:r>
            <a:endParaRPr lang="en-US" dirty="0">
              <a:cs typeface="Akhbar MT" pitchFamily="2" charset="-78"/>
            </a:endParaRPr>
          </a:p>
          <a:p>
            <a:pPr lvl="0"/>
            <a:r>
              <a:rPr lang="ar-SA" b="1" dirty="0">
                <a:cs typeface="Akhbar MT" pitchFamily="2" charset="-78"/>
              </a:rPr>
              <a:t>الأخبار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المعلومات :</a:t>
            </a:r>
            <a:r>
              <a:rPr lang="ar-SA" dirty="0">
                <a:cs typeface="Akhbar MT" pitchFamily="2" charset="-78"/>
              </a:rPr>
              <a:t> حيث يمكن الحصول على المعلومات حول أي موضوع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نقل الملفات ، حيث تمتاز الأخبار على الشبكة في طريقة التصنيف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يوفر ذلك سرعة الحصول على الخبر .</a:t>
            </a:r>
            <a:endParaRPr lang="en-US" dirty="0">
              <a:cs typeface="Akhbar MT" pitchFamily="2" charset="-78"/>
            </a:endParaRPr>
          </a:p>
          <a:p>
            <a:pPr lvl="0"/>
            <a:r>
              <a:rPr lang="ar-SA" b="1" dirty="0">
                <a:cs typeface="Akhbar MT" pitchFamily="2" charset="-78"/>
              </a:rPr>
              <a:t>التدريب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الدراسات :</a:t>
            </a:r>
            <a:r>
              <a:rPr lang="ar-SA" dirty="0">
                <a:cs typeface="Akhbar MT" pitchFamily="2" charset="-78"/>
              </a:rPr>
              <a:t>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التي تسمى التعليم عن بعد حيث الخدمات التعليمية للدراسة حسب الأوقات الملائمة لظروف المستخدم ،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عقد ندوات </a:t>
            </a:r>
            <a:r>
              <a:rPr lang="ar-SA" dirty="0" err="1">
                <a:cs typeface="Akhbar MT" pitchFamily="2" charset="-78"/>
              </a:rPr>
              <a:t>تحادثية</a:t>
            </a:r>
            <a:r>
              <a:rPr lang="ar-SA" dirty="0">
                <a:cs typeface="Akhbar MT" pitchFamily="2" charset="-78"/>
              </a:rPr>
              <a:t> من خلال تقنية المحادثة .</a:t>
            </a:r>
            <a:endParaRPr lang="en-US" dirty="0">
              <a:cs typeface="Akhbar MT" pitchFamily="2" charset="-78"/>
            </a:endParaRPr>
          </a:p>
          <a:p>
            <a:pPr lvl="0"/>
            <a:r>
              <a:rPr lang="ar-SA" b="1" dirty="0">
                <a:cs typeface="Akhbar MT" pitchFamily="2" charset="-78"/>
              </a:rPr>
              <a:t>التجارة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التسويق :</a:t>
            </a:r>
            <a:r>
              <a:rPr lang="ar-SA" dirty="0">
                <a:cs typeface="Akhbar MT" pitchFamily="2" charset="-78"/>
              </a:rPr>
              <a:t> تمكن المستخدم من الإطلاع على بضائع الشركات مباشرة ، حيث تعرض السلعة باستخدام الوسائط المتعددة ، بالإضافة إلى الاستعلام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تبادل الرسائل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إجراء الطلب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دفع التكلفة الكترونيا بتقنية البريد .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النشر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المطبوعات :</a:t>
            </a:r>
            <a:r>
              <a:rPr lang="ar-SA" dirty="0">
                <a:cs typeface="Akhbar MT" pitchFamily="2" charset="-78"/>
              </a:rPr>
              <a:t> تساهم الانترنت في انتشار الصحف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المجلات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الكتب </a:t>
            </a:r>
            <a:r>
              <a:rPr lang="ar-SA" dirty="0" err="1">
                <a:cs typeface="Akhbar MT" pitchFamily="2" charset="-78"/>
              </a:rPr>
              <a:t>و</a:t>
            </a:r>
            <a:r>
              <a:rPr lang="ar-SA" dirty="0">
                <a:cs typeface="Akhbar MT" pitchFamily="2" charset="-78"/>
              </a:rPr>
              <a:t> ازدياد عدد </a:t>
            </a:r>
            <a:r>
              <a:rPr lang="ar-SA" dirty="0" smtClean="0">
                <a:cs typeface="Akhbar MT" pitchFamily="2" charset="-78"/>
              </a:rPr>
              <a:t>القراء.</a:t>
            </a:r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239000" cy="714380"/>
          </a:xfrm>
        </p:spPr>
        <p:txBody>
          <a:bodyPr>
            <a:normAutofit/>
          </a:bodyPr>
          <a:lstStyle/>
          <a:p>
            <a:pPr algn="ctr"/>
            <a:r>
              <a:rPr lang="ar-SA" sz="2400" b="1" dirty="0" smtClean="0"/>
              <a:t>و من مزايا طريقة النشر عبر شبكة الانترنت :</a:t>
            </a:r>
            <a:endParaRPr lang="ar-SA" sz="2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428736"/>
            <a:ext cx="8183880" cy="4330828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ar-SA" b="1" dirty="0" smtClean="0">
                <a:cs typeface="Akhbar MT" pitchFamily="2" charset="-78"/>
              </a:rPr>
              <a:t>الإطلاع </a:t>
            </a:r>
            <a:r>
              <a:rPr lang="ar-SA" b="1" dirty="0">
                <a:cs typeface="Akhbar MT" pitchFamily="2" charset="-78"/>
              </a:rPr>
              <a:t>على الصحيفة من أي مكان في العالم .</a:t>
            </a:r>
            <a:endParaRPr lang="en-US" sz="2000" b="1" dirty="0">
              <a:cs typeface="Akhbar MT" pitchFamily="2" charset="-78"/>
            </a:endParaRPr>
          </a:p>
          <a:p>
            <a:pPr lvl="1"/>
            <a:r>
              <a:rPr lang="ar-SA" b="1" dirty="0">
                <a:cs typeface="Akhbar MT" pitchFamily="2" charset="-78"/>
              </a:rPr>
              <a:t>استرجاع الموضوعات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الربط بينها .</a:t>
            </a:r>
            <a:endParaRPr lang="en-US" sz="2000" b="1" dirty="0">
              <a:cs typeface="Akhbar MT" pitchFamily="2" charset="-78"/>
            </a:endParaRPr>
          </a:p>
          <a:p>
            <a:pPr lvl="1"/>
            <a:r>
              <a:rPr lang="ar-SA" b="1" dirty="0">
                <a:cs typeface="Akhbar MT" pitchFamily="2" charset="-78"/>
              </a:rPr>
              <a:t>مجانية مطالعة الصحيفة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يتم تحصيل الرسوم المالية من خلال نشر المواد الإعلانية .</a:t>
            </a:r>
            <a:endParaRPr lang="en-US" sz="2000" b="1" dirty="0">
              <a:cs typeface="Akhbar MT" pitchFamily="2" charset="-78"/>
            </a:endParaRPr>
          </a:p>
          <a:p>
            <a:pPr lvl="1"/>
            <a:r>
              <a:rPr lang="ar-SA" b="1" dirty="0">
                <a:cs typeface="Akhbar MT" pitchFamily="2" charset="-78"/>
              </a:rPr>
              <a:t>الاستفادة من آراء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اتجاهات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رغبات القراء من خلال استبيانات يتم استيفاؤها منهم عند زيارتهم للموقع .</a:t>
            </a:r>
            <a:endParaRPr lang="en-US" sz="2000" b="1" dirty="0">
              <a:cs typeface="Akhbar MT" pitchFamily="2" charset="-78"/>
            </a:endParaRPr>
          </a:p>
          <a:p>
            <a:pPr lvl="0"/>
            <a:r>
              <a:rPr lang="ar-SA" b="1" dirty="0">
                <a:cs typeface="Akhbar MT" pitchFamily="2" charset="-78"/>
              </a:rPr>
              <a:t>الدعوة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الإفتاء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الإرشاد : لنشر الأخبار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المناسبات الإسلامية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إرسال الرسائل </a:t>
            </a:r>
            <a:r>
              <a:rPr lang="ar-SA" b="1" dirty="0" err="1">
                <a:cs typeface="Akhbar MT" pitchFamily="2" charset="-78"/>
              </a:rPr>
              <a:t>الدعويةو</a:t>
            </a:r>
            <a:r>
              <a:rPr lang="ar-SA" b="1" dirty="0">
                <a:cs typeface="Akhbar MT" pitchFamily="2" charset="-78"/>
              </a:rPr>
              <a:t> مسائل الإفتاء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التوعية الشرعية </a:t>
            </a:r>
            <a:r>
              <a:rPr lang="ar-SA" b="1" dirty="0" err="1">
                <a:cs typeface="Akhbar MT" pitchFamily="2" charset="-78"/>
              </a:rPr>
              <a:t>و</a:t>
            </a:r>
            <a:r>
              <a:rPr lang="ar-SA" b="1" dirty="0">
                <a:cs typeface="Akhbar MT" pitchFamily="2" charset="-78"/>
              </a:rPr>
              <a:t> إظهار محاسن الدين الحنيف .</a:t>
            </a:r>
            <a:endParaRPr lang="en-US" sz="2400" b="1" dirty="0">
              <a:cs typeface="Akhbar MT" pitchFamily="2" charset="-78"/>
            </a:endParaRPr>
          </a:p>
          <a:p>
            <a:pPr lvl="0"/>
            <a:r>
              <a:rPr lang="ar-SA" b="1" dirty="0">
                <a:cs typeface="Akhbar MT" pitchFamily="2" charset="-78"/>
              </a:rPr>
              <a:t>البحث في الإنترنت  من مزايا البحث من خلال الإنترنت 1- سهوله الحصول على المعلومة  2-سرعة الحصول على المعلومة </a:t>
            </a:r>
            <a:endParaRPr lang="en-US" sz="2400" b="1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يوجد بالشبكة العنكبوتية  العديد من المواقع المتخصصة بالبحث والتي يطلق عليه محركات البحث </a:t>
            </a:r>
            <a:endParaRPr lang="en-US" sz="2400" b="1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محركات بحث باللغة العربية</a:t>
            </a:r>
            <a:endParaRPr lang="en-US" sz="2400" b="1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محركات بحث باللغة الإنجليزية</a:t>
            </a:r>
            <a:endParaRPr lang="en-US" sz="2400" b="1" dirty="0">
              <a:cs typeface="Akhbar MT" pitchFamily="2" charset="-78"/>
            </a:endParaRPr>
          </a:p>
          <a:p>
            <a:r>
              <a:rPr lang="en-US" b="1" dirty="0">
                <a:cs typeface="Akhbar MT" pitchFamily="2" charset="-78"/>
                <a:hlinkClick r:id="rId2"/>
              </a:rPr>
              <a:t>www.arabvista.com</a:t>
            </a:r>
            <a:endParaRPr lang="en-US" b="1" dirty="0">
              <a:cs typeface="Akhbar MT" pitchFamily="2" charset="-78"/>
            </a:endParaRPr>
          </a:p>
          <a:p>
            <a:r>
              <a:rPr lang="en-US" b="1" dirty="0">
                <a:cs typeface="Akhbar MT" pitchFamily="2" charset="-78"/>
              </a:rPr>
              <a:t>www.lycos.com</a:t>
            </a:r>
          </a:p>
          <a:p>
            <a:r>
              <a:rPr lang="en-US" b="1" dirty="0">
                <a:cs typeface="Akhbar MT" pitchFamily="2" charset="-78"/>
              </a:rPr>
              <a:t>www.alltheweb.com</a:t>
            </a:r>
          </a:p>
          <a:p>
            <a:r>
              <a:rPr lang="en-US" b="1" dirty="0">
                <a:cs typeface="Akhbar MT" pitchFamily="2" charset="-78"/>
              </a:rPr>
              <a:t>www.webcrawler.com</a:t>
            </a:r>
          </a:p>
          <a:p>
            <a:endParaRPr lang="ar-SA" b="1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3000372"/>
            <a:ext cx="8183880" cy="785818"/>
          </a:xfrm>
        </p:spPr>
        <p:txBody>
          <a:bodyPr>
            <a:noAutofit/>
          </a:bodyPr>
          <a:lstStyle/>
          <a:p>
            <a:pPr algn="ctr"/>
            <a:r>
              <a:rPr lang="ar-SA" sz="6000" dirty="0" smtClean="0"/>
              <a:t>(5) مساوئ الإنترنت :</a:t>
            </a:r>
            <a:endParaRPr lang="ar-SA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ar-SA" sz="5400" dirty="0" smtClean="0">
                <a:cs typeface="Akhbar MT" pitchFamily="2" charset="-78"/>
              </a:rPr>
              <a:t>1-المواقع السيئة </a:t>
            </a:r>
            <a:r>
              <a:rPr lang="ar-SA" sz="5400" dirty="0" smtClean="0">
                <a:cs typeface="Akhbar MT" pitchFamily="2" charset="-78"/>
              </a:rPr>
              <a:t>:</a:t>
            </a:r>
            <a:endParaRPr lang="ar-SA" sz="5400" dirty="0"/>
          </a:p>
        </p:txBody>
      </p:sp>
      <p:sp>
        <p:nvSpPr>
          <p:cNvPr id="4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2000240"/>
            <a:ext cx="8183880" cy="3357586"/>
          </a:xfrm>
        </p:spPr>
        <p:txBody>
          <a:bodyPr>
            <a:normAutofit/>
          </a:bodyPr>
          <a:lstStyle/>
          <a:p>
            <a:r>
              <a:rPr lang="ar-SA" b="1" dirty="0" smtClean="0">
                <a:cs typeface="Akhbar MT" pitchFamily="2" charset="-78"/>
              </a:rPr>
              <a:t>حيث </a:t>
            </a:r>
            <a:r>
              <a:rPr lang="ar-SA" b="1" dirty="0">
                <a:cs typeface="Akhbar MT" pitchFamily="2" charset="-78"/>
              </a:rPr>
              <a:t>يتوافر على الشبكة مواقع سيئة فمنها :-</a:t>
            </a:r>
            <a:endParaRPr lang="en-US" dirty="0">
              <a:cs typeface="Akhbar MT" pitchFamily="2" charset="-78"/>
            </a:endParaRPr>
          </a:p>
          <a:p>
            <a:r>
              <a:rPr lang="ar-SA" sz="2400" dirty="0">
                <a:cs typeface="Akhbar MT" pitchFamily="2" charset="-78"/>
              </a:rPr>
              <a:t>1- مواقع تخالف عقيدة المسلم         2- مواقع تسئ للإسلام وأهله  </a:t>
            </a:r>
            <a:endParaRPr lang="en-US" sz="2400" dirty="0">
              <a:cs typeface="Akhbar MT" pitchFamily="2" charset="-78"/>
            </a:endParaRPr>
          </a:p>
          <a:p>
            <a:r>
              <a:rPr lang="ar-SA" sz="2400" dirty="0">
                <a:cs typeface="Akhbar MT" pitchFamily="2" charset="-78"/>
              </a:rPr>
              <a:t>3- مخلة بالآداب </a:t>
            </a:r>
            <a:r>
              <a:rPr lang="ar-SA" sz="2400" dirty="0" err="1">
                <a:cs typeface="Akhbar MT" pitchFamily="2" charset="-78"/>
              </a:rPr>
              <a:t>و</a:t>
            </a:r>
            <a:r>
              <a:rPr lang="ar-SA" sz="2400" dirty="0">
                <a:cs typeface="Akhbar MT" pitchFamily="2" charset="-78"/>
              </a:rPr>
              <a:t> الأخلاق الفاضلة   4- مواقع تثير الفتن والأفكار الفاسدة </a:t>
            </a:r>
            <a:endParaRPr lang="en-US" sz="2400" dirty="0">
              <a:cs typeface="Akhbar MT" pitchFamily="2" charset="-78"/>
            </a:endParaRPr>
          </a:p>
          <a:p>
            <a:r>
              <a:rPr lang="ar-SA" sz="2400" dirty="0">
                <a:cs typeface="Akhbar MT" pitchFamily="2" charset="-78"/>
              </a:rPr>
              <a:t>و تقوم مدينة الملك عبد العزيز للعلوم </a:t>
            </a:r>
            <a:r>
              <a:rPr lang="ar-SA" sz="2400" dirty="0" err="1">
                <a:cs typeface="Akhbar MT" pitchFamily="2" charset="-78"/>
              </a:rPr>
              <a:t>و</a:t>
            </a:r>
            <a:r>
              <a:rPr lang="ar-SA" sz="2400" dirty="0">
                <a:cs typeface="Akhbar MT" pitchFamily="2" charset="-78"/>
              </a:rPr>
              <a:t> التقنية بتتبع مثل هذه المواقع </a:t>
            </a:r>
            <a:r>
              <a:rPr lang="ar-SA" sz="2400" dirty="0" err="1">
                <a:cs typeface="Akhbar MT" pitchFamily="2" charset="-78"/>
              </a:rPr>
              <a:t>و</a:t>
            </a:r>
            <a:r>
              <a:rPr lang="ar-SA" sz="2400" dirty="0">
                <a:cs typeface="Akhbar MT" pitchFamily="2" charset="-78"/>
              </a:rPr>
              <a:t> حجبها من خلال أجهزة خاصة يطلق عليها عبارة مزود الحماية </a:t>
            </a:r>
            <a:r>
              <a:rPr lang="en-US" sz="2400" b="1" dirty="0">
                <a:cs typeface="Akhbar MT" pitchFamily="2" charset="-78"/>
              </a:rPr>
              <a:t>Security Proxy</a:t>
            </a:r>
            <a:r>
              <a:rPr lang="ar-SA" sz="2400" dirty="0">
                <a:cs typeface="Akhbar MT" pitchFamily="2" charset="-78"/>
              </a:rPr>
              <a:t>  و الذي يقوم بالتعرف على عناوين المواقع السيئة </a:t>
            </a:r>
            <a:r>
              <a:rPr lang="ar-SA" sz="2400" dirty="0" err="1">
                <a:cs typeface="Akhbar MT" pitchFamily="2" charset="-78"/>
              </a:rPr>
              <a:t>و</a:t>
            </a:r>
            <a:r>
              <a:rPr lang="ar-SA" sz="2400" dirty="0">
                <a:cs typeface="Akhbar MT" pitchFamily="2" charset="-78"/>
              </a:rPr>
              <a:t> منع وصول برمجيات التصفح إليها .</a:t>
            </a:r>
            <a:endParaRPr lang="en-US" sz="2400" dirty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ar-SA" sz="5400" dirty="0" smtClean="0">
                <a:cs typeface="Akhbar MT" pitchFamily="2" charset="-78"/>
              </a:rPr>
              <a:t>2- انعدام سرية المعلومات </a:t>
            </a:r>
            <a:r>
              <a:rPr lang="ar-SA" sz="5400" dirty="0" smtClean="0">
                <a:cs typeface="Akhbar MT" pitchFamily="2" charset="-78"/>
              </a:rPr>
              <a:t>:</a:t>
            </a:r>
            <a:endParaRPr lang="ar-SA" sz="5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643050"/>
            <a:ext cx="8183880" cy="4187952"/>
          </a:xfrm>
        </p:spPr>
        <p:txBody>
          <a:bodyPr/>
          <a:lstStyle/>
          <a:p>
            <a:r>
              <a:rPr lang="ar-SA" dirty="0" smtClean="0">
                <a:cs typeface="Akhbar MT" pitchFamily="2" charset="-78"/>
              </a:rPr>
              <a:t>تضم </a:t>
            </a:r>
            <a:r>
              <a:rPr lang="ar-SA" dirty="0" smtClean="0">
                <a:cs typeface="Akhbar MT" pitchFamily="2" charset="-78"/>
              </a:rPr>
              <a:t>شبكة الانترنت علماء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مهندسين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هواة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محترفين في تتبع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اقتناص المعلومات أو العبث </a:t>
            </a:r>
            <a:r>
              <a:rPr lang="ar-SA" dirty="0" err="1" smtClean="0">
                <a:cs typeface="Akhbar MT" pitchFamily="2" charset="-78"/>
              </a:rPr>
              <a:t>بها</a:t>
            </a:r>
            <a:r>
              <a:rPr lang="ar-SA" dirty="0" smtClean="0">
                <a:cs typeface="Akhbar MT" pitchFamily="2" charset="-78"/>
              </a:rPr>
              <a:t> من خلال الدخول إلى أجهزة حاسبات الأفراد أو المؤسسات عبر شبكة الانترنت ،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يمكن أن يقوم أفراد آخرين بالشبكة بالإطلاع على رسائل المشترك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قراءتها دون علمه أو حتى تغيير محتوياتها قبل وصولها إلى المرسل إليه ، </a:t>
            </a:r>
            <a:r>
              <a:rPr lang="ar-SA" dirty="0" err="1" smtClean="0">
                <a:cs typeface="Akhbar MT" pitchFamily="2" charset="-78"/>
              </a:rPr>
              <a:t>و</a:t>
            </a:r>
            <a:r>
              <a:rPr lang="ar-SA" dirty="0" smtClean="0">
                <a:cs typeface="Akhbar MT" pitchFamily="2" charset="-78"/>
              </a:rPr>
              <a:t> قد يقوم العابثون بالتسلل إلى داخل جهاز المشترك ثم العبث </a:t>
            </a:r>
            <a:r>
              <a:rPr lang="ar-SA" dirty="0" err="1" smtClean="0">
                <a:cs typeface="Akhbar MT" pitchFamily="2" charset="-78"/>
              </a:rPr>
              <a:t>به</a:t>
            </a:r>
            <a:r>
              <a:rPr lang="ar-SA" dirty="0" smtClean="0">
                <a:cs typeface="Akhbar MT" pitchFamily="2" charset="-78"/>
              </a:rPr>
              <a:t> أو الإطلاع على ملفاته ( بياناته ) المختزنة </a:t>
            </a:r>
            <a:r>
              <a:rPr lang="ar-SA" dirty="0" err="1" smtClean="0">
                <a:cs typeface="Akhbar MT" pitchFamily="2" charset="-78"/>
              </a:rPr>
              <a:t>بها</a:t>
            </a:r>
            <a:r>
              <a:rPr lang="ar-SA" dirty="0" smtClean="0">
                <a:cs typeface="Akhbar MT" pitchFamily="2" charset="-78"/>
              </a:rPr>
              <a:t> .</a:t>
            </a:r>
            <a:endParaRPr lang="en-US" dirty="0" smtClean="0">
              <a:cs typeface="Akhbar MT" pitchFamily="2" charset="-78"/>
            </a:endParaRP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183880" cy="714380"/>
          </a:xfrm>
        </p:spPr>
        <p:txBody>
          <a:bodyPr>
            <a:normAutofit/>
          </a:bodyPr>
          <a:lstStyle/>
          <a:p>
            <a:pPr algn="ctr"/>
            <a:r>
              <a:rPr lang="ar-SA" sz="2400" b="1" dirty="0" smtClean="0"/>
              <a:t>وسائل أمن المعلومات </a:t>
            </a:r>
            <a:r>
              <a:rPr lang="ar-SA" sz="2400" b="1" dirty="0" err="1" smtClean="0"/>
              <a:t>و</a:t>
            </a:r>
            <a:r>
              <a:rPr lang="ar-SA" sz="2400" b="1" dirty="0" smtClean="0"/>
              <a:t> المحافظة على سريتها :</a:t>
            </a:r>
            <a:endParaRPr lang="ar-SA" sz="2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643050"/>
            <a:ext cx="8183880" cy="4187952"/>
          </a:xfrm>
        </p:spPr>
        <p:txBody>
          <a:bodyPr>
            <a:normAutofit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ar-SA" sz="2400" dirty="0" smtClean="0">
                <a:cs typeface="Akhbar MT" pitchFamily="2" charset="-78"/>
              </a:rPr>
              <a:t>توفر </a:t>
            </a:r>
            <a:r>
              <a:rPr lang="ar-SA" sz="2400" dirty="0">
                <a:cs typeface="Akhbar MT" pitchFamily="2" charset="-78"/>
              </a:rPr>
              <a:t>برامج خاصة لمنع الغرباء من الوصول إلى الأجزاء الخاصة بشبكة المستخدم </a:t>
            </a:r>
            <a:r>
              <a:rPr lang="ar-SA" sz="2400" dirty="0" err="1">
                <a:cs typeface="Akhbar MT" pitchFamily="2" charset="-78"/>
              </a:rPr>
              <a:t>و</a:t>
            </a:r>
            <a:r>
              <a:rPr lang="ar-SA" sz="2400" dirty="0">
                <a:cs typeface="Akhbar MT" pitchFamily="2" charset="-78"/>
              </a:rPr>
              <a:t> أجهزته للتحقق من هوية المتصل أو طبيعة الاتصال </a:t>
            </a:r>
            <a:endParaRPr lang="en-US" sz="2400" dirty="0">
              <a:cs typeface="Akhbar MT" pitchFamily="2" charset="-78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ar-SA" sz="2400" dirty="0">
                <a:cs typeface="Akhbar MT" pitchFamily="2" charset="-78"/>
              </a:rPr>
              <a:t>منع الآخرين من الإطلاع على محتوى الاتصال أو المادة المرسلة عند تبادل أرقام الحسابات أو البطاقات المصرفية .</a:t>
            </a:r>
            <a:endParaRPr lang="en-US" sz="2400" dirty="0">
              <a:cs typeface="Akhbar MT" pitchFamily="2" charset="-78"/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ar-SA" sz="2400" dirty="0">
                <a:cs typeface="Akhbar MT" pitchFamily="2" charset="-78"/>
              </a:rPr>
              <a:t>استخدام برامج تقوم بتشفير البيانات </a:t>
            </a:r>
            <a:r>
              <a:rPr lang="ar-SA" sz="2400" dirty="0" err="1">
                <a:cs typeface="Akhbar MT" pitchFamily="2" charset="-78"/>
              </a:rPr>
              <a:t>و</a:t>
            </a:r>
            <a:r>
              <a:rPr lang="ar-SA" sz="2400" dirty="0">
                <a:cs typeface="Akhbar MT" pitchFamily="2" charset="-78"/>
              </a:rPr>
              <a:t> الملفات لمنع معرفة محتوياتها .</a:t>
            </a:r>
            <a:endParaRPr lang="en-US" sz="2400" dirty="0">
              <a:cs typeface="Akhbar MT" pitchFamily="2" charset="-78"/>
            </a:endParaRPr>
          </a:p>
          <a:p>
            <a:endParaRPr lang="ar-SA" sz="2800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(1)شبكة الانترنت</a:t>
            </a:r>
            <a:r>
              <a:rPr lang="ar-SA" dirty="0" smtClean="0"/>
              <a:t>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928802"/>
            <a:ext cx="8183880" cy="3973638"/>
          </a:xfrm>
        </p:spPr>
        <p:txBody>
          <a:bodyPr>
            <a:normAutofit/>
          </a:bodyPr>
          <a:lstStyle/>
          <a:p>
            <a:r>
              <a:rPr lang="ar-SA" b="1" dirty="0" smtClean="0">
                <a:cs typeface="Akhbar MT" pitchFamily="2" charset="-78"/>
              </a:rPr>
              <a:t>التعريف </a:t>
            </a:r>
            <a:r>
              <a:rPr lang="ar-SA" b="1" dirty="0">
                <a:cs typeface="Akhbar MT" pitchFamily="2" charset="-78"/>
              </a:rPr>
              <a:t>:"</a:t>
            </a:r>
            <a:r>
              <a:rPr lang="ar-SA" dirty="0">
                <a:cs typeface="Akhbar MT" pitchFamily="2" charset="-78"/>
              </a:rPr>
              <a:t>شبكة حاسب موسعة عالمية ضخمة جداً تربط بين شبكات وأجهزة الحاسب في مختلف أنحاء العالم </a:t>
            </a:r>
            <a:r>
              <a:rPr lang="ar-SA" dirty="0" smtClean="0">
                <a:cs typeface="Akhbar MT" pitchFamily="2" charset="-78"/>
              </a:rPr>
              <a:t>”</a:t>
            </a:r>
          </a:p>
          <a:p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التعبير الإنجليزي:"</a:t>
            </a:r>
            <a:r>
              <a:rPr lang="en-US" b="1" dirty="0" err="1">
                <a:cs typeface="Akhbar MT" pitchFamily="2" charset="-78"/>
              </a:rPr>
              <a:t>InterRnational</a:t>
            </a:r>
            <a:r>
              <a:rPr lang="en-US" b="1" dirty="0">
                <a:cs typeface="Akhbar MT" pitchFamily="2" charset="-78"/>
              </a:rPr>
              <a:t> Network</a:t>
            </a:r>
            <a:r>
              <a:rPr lang="ar-SA" dirty="0">
                <a:cs typeface="Akhbar MT" pitchFamily="2" charset="-78"/>
              </a:rPr>
              <a:t>"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تعد شبكة الإنترنت أكبر أداة للاتصالات ومن أعظم منتجات تقنية المعلومات في العالم الآن</a:t>
            </a:r>
            <a:r>
              <a:rPr lang="ar-SA" dirty="0">
                <a:cs typeface="Akhbar MT" pitchFamily="2" charset="-78"/>
              </a:rPr>
              <a:t> .</a:t>
            </a:r>
            <a:endParaRPr lang="en-US" dirty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714380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3- </a:t>
            </a:r>
            <a:r>
              <a:rPr lang="ar-SA" b="1" dirty="0" smtClean="0"/>
              <a:t>فيروسات الحاسب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571612"/>
            <a:ext cx="8183880" cy="4187952"/>
          </a:xfrm>
        </p:spPr>
        <p:txBody>
          <a:bodyPr>
            <a:noAutofit/>
          </a:bodyPr>
          <a:lstStyle/>
          <a:p>
            <a:r>
              <a:rPr lang="ar-SA" sz="2000" dirty="0" smtClean="0">
                <a:cs typeface="Akhbar MT" pitchFamily="2" charset="-78"/>
              </a:rPr>
              <a:t>هي </a:t>
            </a:r>
            <a:r>
              <a:rPr lang="ar-SA" sz="2000" dirty="0">
                <a:cs typeface="Akhbar MT" pitchFamily="2" charset="-78"/>
              </a:rPr>
              <a:t>برامج خاصة يهدف مطوروها إلى تخريب </a:t>
            </a:r>
            <a:r>
              <a:rPr lang="ar-SA" sz="2000" dirty="0" err="1">
                <a:cs typeface="Akhbar MT" pitchFamily="2" charset="-78"/>
              </a:rPr>
              <a:t>و</a:t>
            </a:r>
            <a:r>
              <a:rPr lang="ar-SA" sz="2000" dirty="0">
                <a:cs typeface="Akhbar MT" pitchFamily="2" charset="-78"/>
              </a:rPr>
              <a:t> إفساد أجهزة أو برمجيات أو بيانات الحاسب </a:t>
            </a:r>
            <a:endParaRPr lang="en-US" sz="2000" dirty="0">
              <a:cs typeface="Akhbar MT" pitchFamily="2" charset="-78"/>
            </a:endParaRPr>
          </a:p>
          <a:p>
            <a:endParaRPr lang="ar-SA" sz="2000" b="1" dirty="0" smtClean="0">
              <a:cs typeface="Akhbar MT" pitchFamily="2" charset="-78"/>
            </a:endParaRPr>
          </a:p>
          <a:p>
            <a:r>
              <a:rPr lang="ar-SA" sz="2000" b="1" dirty="0" smtClean="0">
                <a:cs typeface="Akhbar MT" pitchFamily="2" charset="-78"/>
              </a:rPr>
              <a:t>تأتي </a:t>
            </a:r>
            <a:r>
              <a:rPr lang="ar-SA" sz="2000" b="1" dirty="0">
                <a:cs typeface="Akhbar MT" pitchFamily="2" charset="-78"/>
              </a:rPr>
              <a:t>الفيروسات من خلال الشبكة عن طريق :</a:t>
            </a:r>
            <a:endParaRPr lang="en-US" sz="2000" dirty="0">
              <a:cs typeface="Akhbar MT" pitchFamily="2" charset="-78"/>
            </a:endParaRPr>
          </a:p>
          <a:p>
            <a:r>
              <a:rPr lang="ar-SA" sz="2000" dirty="0">
                <a:cs typeface="Akhbar MT" pitchFamily="2" charset="-78"/>
              </a:rPr>
              <a:t>1- استقبال برامج متاحة على شبكة الانترنت باستخدام تقنية نقل الملفات .</a:t>
            </a:r>
            <a:endParaRPr lang="en-US" sz="2000" dirty="0">
              <a:cs typeface="Akhbar MT" pitchFamily="2" charset="-78"/>
            </a:endParaRPr>
          </a:p>
          <a:p>
            <a:r>
              <a:rPr lang="ar-SA" sz="2000" dirty="0">
                <a:cs typeface="Akhbar MT" pitchFamily="2" charset="-78"/>
              </a:rPr>
              <a:t> 2- اتصال الحاسب بالأجهزة الأخرى عبر الشبكة العنكبوتية . 3-انتقال برنامج </a:t>
            </a:r>
            <a:r>
              <a:rPr lang="ar-SA" sz="2000" dirty="0" err="1">
                <a:cs typeface="Akhbar MT" pitchFamily="2" charset="-78"/>
              </a:rPr>
              <a:t>الفايروس</a:t>
            </a:r>
            <a:r>
              <a:rPr lang="ar-SA" sz="2000" dirty="0">
                <a:cs typeface="Akhbar MT" pitchFamily="2" charset="-78"/>
              </a:rPr>
              <a:t> مع البيانات المرسلة بالبريد الالكتروني.</a:t>
            </a:r>
            <a:endParaRPr lang="en-US" sz="2000" dirty="0">
              <a:cs typeface="Akhbar MT" pitchFamily="2" charset="-78"/>
            </a:endParaRPr>
          </a:p>
          <a:p>
            <a:r>
              <a:rPr lang="ar-SA" sz="2000" b="1" dirty="0">
                <a:cs typeface="Akhbar MT" pitchFamily="2" charset="-78"/>
              </a:rPr>
              <a:t>طرق الوقاية من </a:t>
            </a:r>
            <a:r>
              <a:rPr lang="ar-SA" sz="2000" b="1" dirty="0" smtClean="0">
                <a:cs typeface="Akhbar MT" pitchFamily="2" charset="-78"/>
              </a:rPr>
              <a:t>فيروسات </a:t>
            </a:r>
            <a:r>
              <a:rPr lang="ar-SA" sz="2000" b="1" dirty="0">
                <a:cs typeface="Akhbar MT" pitchFamily="2" charset="-78"/>
              </a:rPr>
              <a:t>الحاسب :</a:t>
            </a:r>
            <a:endParaRPr lang="en-US" sz="2000" dirty="0">
              <a:cs typeface="Akhbar MT" pitchFamily="2" charset="-78"/>
            </a:endParaRPr>
          </a:p>
          <a:p>
            <a:r>
              <a:rPr lang="ar-SA" sz="2000" dirty="0">
                <a:cs typeface="Akhbar MT" pitchFamily="2" charset="-78"/>
              </a:rPr>
              <a:t>أ- استخدام برامج للكشف عن الفيروسات </a:t>
            </a:r>
            <a:r>
              <a:rPr lang="ar-SA" sz="2000" dirty="0" err="1">
                <a:cs typeface="Akhbar MT" pitchFamily="2" charset="-78"/>
              </a:rPr>
              <a:t>و</a:t>
            </a:r>
            <a:r>
              <a:rPr lang="ar-SA" sz="2000" dirty="0">
                <a:cs typeface="Akhbar MT" pitchFamily="2" charset="-78"/>
              </a:rPr>
              <a:t> تحديثها باستمرار .ب-الاحتفاظ بنسخ احتياطية من البرامج </a:t>
            </a:r>
            <a:r>
              <a:rPr lang="ar-SA" sz="2000" dirty="0" err="1">
                <a:cs typeface="Akhbar MT" pitchFamily="2" charset="-78"/>
              </a:rPr>
              <a:t>و</a:t>
            </a:r>
            <a:r>
              <a:rPr lang="ar-SA" sz="2000" dirty="0">
                <a:cs typeface="Akhbar MT" pitchFamily="2" charset="-78"/>
              </a:rPr>
              <a:t> الملفات </a:t>
            </a:r>
            <a:r>
              <a:rPr lang="ar-SA" sz="2000" dirty="0" err="1">
                <a:cs typeface="Akhbar MT" pitchFamily="2" charset="-78"/>
              </a:rPr>
              <a:t>و</a:t>
            </a:r>
            <a:r>
              <a:rPr lang="ar-SA" sz="2000" dirty="0">
                <a:cs typeface="Akhbar MT" pitchFamily="2" charset="-78"/>
              </a:rPr>
              <a:t> البيانات .</a:t>
            </a:r>
            <a:endParaRPr lang="en-US" sz="2000" dirty="0">
              <a:cs typeface="Akhbar MT" pitchFamily="2" charset="-78"/>
            </a:endParaRPr>
          </a:p>
          <a:p>
            <a:r>
              <a:rPr lang="ar-SA" sz="2000" dirty="0">
                <a:cs typeface="Akhbar MT" pitchFamily="2" charset="-78"/>
              </a:rPr>
              <a:t>ج- إجراء الفحص على البرامج المنقولة من شبكة الانترنت قبل تشغيلها .</a:t>
            </a:r>
            <a:endParaRPr lang="en-US" sz="2000" dirty="0">
              <a:cs typeface="Akhbar MT" pitchFamily="2" charset="-78"/>
            </a:endParaRPr>
          </a:p>
          <a:p>
            <a:r>
              <a:rPr lang="ar-SA" sz="2000" dirty="0">
                <a:cs typeface="Akhbar MT" pitchFamily="2" charset="-78"/>
              </a:rPr>
              <a:t>د- استخدام برمجيات الحائط الناري </a:t>
            </a:r>
            <a:r>
              <a:rPr lang="ar-SA" sz="2000" dirty="0" err="1">
                <a:cs typeface="Akhbar MT" pitchFamily="2" charset="-78"/>
              </a:rPr>
              <a:t>و</a:t>
            </a:r>
            <a:r>
              <a:rPr lang="ar-SA" sz="2000" dirty="0">
                <a:cs typeface="Akhbar MT" pitchFamily="2" charset="-78"/>
              </a:rPr>
              <a:t> برامج الحماية </a:t>
            </a:r>
            <a:r>
              <a:rPr lang="ar-SA" sz="2000" dirty="0" smtClean="0">
                <a:cs typeface="Akhbar MT" pitchFamily="2" charset="-78"/>
              </a:rPr>
              <a:t>0</a:t>
            </a:r>
            <a:endParaRPr lang="en-US" sz="2000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183880" cy="857256"/>
          </a:xfrm>
        </p:spPr>
        <p:txBody>
          <a:bodyPr>
            <a:normAutofit/>
          </a:bodyPr>
          <a:lstStyle/>
          <a:p>
            <a:pPr algn="ctr"/>
            <a:r>
              <a:rPr lang="ar-SA" sz="4800" dirty="0" smtClean="0">
                <a:cs typeface="Akhbar MT" pitchFamily="2" charset="-78"/>
              </a:rPr>
              <a:t>4- الإدمان على شبكة الانترنت:</a:t>
            </a:r>
            <a:endParaRPr lang="ar-SA" sz="4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714488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ar-SA" sz="2800" b="1" dirty="0" smtClean="0">
                <a:cs typeface="Akhbar MT" pitchFamily="2" charset="-78"/>
              </a:rPr>
              <a:t>الإدمان </a:t>
            </a:r>
            <a:r>
              <a:rPr lang="ar-SA" sz="2800" b="1" dirty="0" smtClean="0">
                <a:cs typeface="Akhbar MT" pitchFamily="2" charset="-78"/>
              </a:rPr>
              <a:t>على شبكة الانترنت: </a:t>
            </a:r>
            <a:r>
              <a:rPr lang="ar-SA" sz="2800" dirty="0" smtClean="0">
                <a:cs typeface="Akhbar MT" pitchFamily="2" charset="-78"/>
              </a:rPr>
              <a:t>هو </a:t>
            </a:r>
            <a:r>
              <a:rPr lang="ar-SA" sz="2800" dirty="0" smtClean="0">
                <a:cs typeface="Akhbar MT" pitchFamily="2" charset="-78"/>
              </a:rPr>
              <a:t>استخدام شبكة الانترنت لفترات طويلة  دون فائدة </a:t>
            </a:r>
            <a:endParaRPr lang="en-US" sz="28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800" b="1" dirty="0" smtClean="0">
                <a:cs typeface="Akhbar MT" pitchFamily="2" charset="-78"/>
              </a:rPr>
              <a:t>مظاهر إدمان الانترنت :</a:t>
            </a:r>
            <a:endParaRPr lang="en-US" sz="2800" dirty="0" smtClean="0">
              <a:cs typeface="Akhbar M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ar-SA" sz="2800" dirty="0" smtClean="0">
                <a:cs typeface="Akhbar MT" pitchFamily="2" charset="-78"/>
              </a:rPr>
              <a:t>الإصرار </a:t>
            </a:r>
            <a:r>
              <a:rPr lang="ar-SA" sz="2800" dirty="0" smtClean="0">
                <a:cs typeface="Akhbar MT" pitchFamily="2" charset="-78"/>
              </a:rPr>
              <a:t>على العودة إلى استخدام الانترنت رغم إنفاق مبالغ باهظة.</a:t>
            </a:r>
            <a:endParaRPr lang="en-US" sz="2800" dirty="0" smtClean="0">
              <a:cs typeface="Akhbar M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ar-SA" sz="2800" dirty="0" smtClean="0">
                <a:cs typeface="Akhbar MT" pitchFamily="2" charset="-78"/>
              </a:rPr>
              <a:t>الشعور </a:t>
            </a:r>
            <a:r>
              <a:rPr lang="ar-SA" sz="2800" dirty="0" smtClean="0">
                <a:cs typeface="Akhbar MT" pitchFamily="2" charset="-78"/>
              </a:rPr>
              <a:t>بالغضب عند انقطاع الخط أو المنع من استخدام الشبكة .</a:t>
            </a:r>
            <a:endParaRPr lang="en-US" sz="2800" dirty="0" smtClean="0">
              <a:cs typeface="Akhbar MT" pitchFamily="2" charset="-78"/>
            </a:endParaRPr>
          </a:p>
          <a:p>
            <a:pPr marL="514350" indent="-514350">
              <a:buFont typeface="+mj-lt"/>
              <a:buAutoNum type="arabicPeriod"/>
            </a:pPr>
            <a:r>
              <a:rPr lang="ar-SA" sz="2800" dirty="0" smtClean="0">
                <a:cs typeface="Akhbar MT" pitchFamily="2" charset="-78"/>
              </a:rPr>
              <a:t>الانشغال </a:t>
            </a:r>
            <a:r>
              <a:rPr lang="ar-SA" sz="2800" dirty="0" smtClean="0">
                <a:cs typeface="Akhbar MT" pitchFamily="2" charset="-78"/>
              </a:rPr>
              <a:t>بالتفكير الشديد في الانترنت أثناء إغلاق الخط .</a:t>
            </a:r>
            <a:endParaRPr lang="en-US" sz="2800" dirty="0" smtClean="0">
              <a:cs typeface="Akhbar MT" pitchFamily="2" charset="-78"/>
            </a:endParaRPr>
          </a:p>
          <a:p>
            <a:pPr marL="514350" indent="-514350">
              <a:buFont typeface="+mj-lt"/>
              <a:buAutoNum type="arabicPeriod"/>
            </a:pPr>
            <a:endParaRPr lang="ar-SA" sz="2800" dirty="0" smtClean="0">
              <a:cs typeface="Akhbar MT" pitchFamily="2" charset="-78"/>
            </a:endParaRP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183880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dirty="0" smtClean="0"/>
              <a:t>أضرار إدمان الانترنت :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357298"/>
            <a:ext cx="8183880" cy="4187952"/>
          </a:xfrm>
        </p:spPr>
        <p:txBody>
          <a:bodyPr>
            <a:normAutofit/>
          </a:bodyPr>
          <a:lstStyle/>
          <a:p>
            <a:pPr>
              <a:buNone/>
            </a:pPr>
            <a:endParaRPr lang="ar-SA" sz="36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3600" dirty="0" smtClean="0">
                <a:cs typeface="Akhbar MT" pitchFamily="2" charset="-78"/>
              </a:rPr>
              <a:t>أ-إضاعة </a:t>
            </a:r>
            <a:r>
              <a:rPr lang="ar-SA" sz="3600" dirty="0">
                <a:cs typeface="Akhbar MT" pitchFamily="2" charset="-78"/>
              </a:rPr>
              <a:t>الوقت أو الجهد أو المال. </a:t>
            </a:r>
            <a:endParaRPr lang="en-US" sz="3600" dirty="0">
              <a:cs typeface="Akhbar MT" pitchFamily="2" charset="-78"/>
            </a:endParaRPr>
          </a:p>
          <a:p>
            <a:pPr>
              <a:buNone/>
            </a:pPr>
            <a:r>
              <a:rPr lang="ar-SA" sz="3600" dirty="0" smtClean="0">
                <a:cs typeface="Akhbar MT" pitchFamily="2" charset="-78"/>
              </a:rPr>
              <a:t>ب-الإهمال </a:t>
            </a:r>
            <a:r>
              <a:rPr lang="ar-SA" sz="3600" dirty="0">
                <a:cs typeface="Akhbar MT" pitchFamily="2" charset="-78"/>
              </a:rPr>
              <a:t>في العمل أو الواجبات الأسرية أو الاجتماعية    </a:t>
            </a:r>
            <a:endParaRPr lang="en-US" sz="3600" dirty="0">
              <a:cs typeface="Akhbar MT" pitchFamily="2" charset="-78"/>
            </a:endParaRPr>
          </a:p>
          <a:p>
            <a:pPr>
              <a:buNone/>
            </a:pPr>
            <a:r>
              <a:rPr lang="ar-SA" sz="3600" dirty="0">
                <a:cs typeface="Akhbar MT" pitchFamily="2" charset="-78"/>
              </a:rPr>
              <a:t>ج- الانعزال عن مخالطة الناس .</a:t>
            </a:r>
            <a:endParaRPr lang="en-US" sz="3600" dirty="0">
              <a:cs typeface="Akhbar MT" pitchFamily="2" charset="-78"/>
            </a:endParaRPr>
          </a:p>
          <a:p>
            <a:endParaRPr lang="ar-SA" sz="3600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857256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(6) قواعد التعامل مع الإنترنت :-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643050"/>
            <a:ext cx="8183880" cy="4187952"/>
          </a:xfrm>
        </p:spPr>
        <p:txBody>
          <a:bodyPr>
            <a:normAutofit lnSpcReduction="10000"/>
          </a:bodyPr>
          <a:lstStyle/>
          <a:p>
            <a:r>
              <a:rPr lang="ar-SA" dirty="0" smtClean="0">
                <a:cs typeface="Akhbar MT" pitchFamily="2" charset="-78"/>
              </a:rPr>
              <a:t>1-تنمية </a:t>
            </a:r>
            <a:r>
              <a:rPr lang="ar-SA" dirty="0">
                <a:cs typeface="Akhbar MT" pitchFamily="2" charset="-78"/>
              </a:rPr>
              <a:t>المراقبة الذاتية القائمة على مخالفة الله عز وجل 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2- تحديد الهدف من دخولك للإنترنت 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3-عدم وضع الملفات الشخصية الهامة.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4-عدم إعطاء معلومات شخصية عنك إلا لجهة </a:t>
            </a:r>
            <a:r>
              <a:rPr lang="ar-SA" dirty="0" err="1">
                <a:cs typeface="Akhbar MT" pitchFamily="2" charset="-78"/>
              </a:rPr>
              <a:t>موثوقة</a:t>
            </a:r>
            <a:r>
              <a:rPr lang="ar-SA" dirty="0">
                <a:cs typeface="Akhbar MT" pitchFamily="2" charset="-78"/>
              </a:rPr>
              <a:t>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5-تأكد من مصدر المعلومات التي تقرؤها  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6-استخدام برامج الكشف عن الفيروسات 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7-احرص على عدم فتح الرسائل المجهولة المصدر 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8-قم بفحص الملفات قبل تثبيتها من الإنترنت على </a:t>
            </a:r>
            <a:r>
              <a:rPr lang="ar-SA" dirty="0" smtClean="0">
                <a:cs typeface="Akhbar MT" pitchFamily="2" charset="-78"/>
              </a:rPr>
              <a:t>جهاز.</a:t>
            </a:r>
          </a:p>
          <a:p>
            <a:pPr>
              <a:buNone/>
            </a:pPr>
            <a:r>
              <a:rPr lang="ar-SA" b="1" dirty="0">
                <a:cs typeface="Akhbar MT" pitchFamily="2" charset="-78"/>
              </a:rPr>
              <a:t> </a:t>
            </a:r>
            <a:endParaRPr lang="en-US" dirty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5280" y="357166"/>
            <a:ext cx="72390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dirty="0" smtClean="0"/>
              <a:t>من ابرز فوائد وخصائص  الإنترنت :-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285860"/>
            <a:ext cx="8183880" cy="435771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endParaRPr lang="ar-SA" dirty="0" smtClean="0">
              <a:cs typeface="Akhbar MT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تتيح </a:t>
            </a:r>
            <a:r>
              <a:rPr lang="ar-SA" dirty="0">
                <a:cs typeface="Akhbar MT" pitchFamily="2" charset="-78"/>
              </a:rPr>
              <a:t>التواصل  وتبادل البيانات والمعلومات بين الملايين من الأشخاص والهيئات في العالم </a:t>
            </a:r>
            <a:r>
              <a:rPr lang="ar-SA" dirty="0" smtClean="0">
                <a:cs typeface="Akhbar MT" pitchFamily="2" charset="-78"/>
              </a:rPr>
              <a:t>أجمع.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تعد </a:t>
            </a:r>
            <a:r>
              <a:rPr lang="ar-SA" dirty="0">
                <a:cs typeface="Akhbar MT" pitchFamily="2" charset="-78"/>
              </a:rPr>
              <a:t>أكبر وسيلة للاتصال </a:t>
            </a:r>
            <a:endParaRPr lang="en-US" dirty="0">
              <a:cs typeface="Akhbar MT" pitchFamily="2" charset="-78"/>
            </a:endParaRPr>
          </a:p>
          <a:p>
            <a:pPr>
              <a:buNone/>
            </a:pPr>
            <a:r>
              <a:rPr lang="ar-SA" sz="3600" b="1" dirty="0">
                <a:cs typeface="Akhbar MT" pitchFamily="2" charset="-78"/>
              </a:rPr>
              <a:t>العوامل الأساسية لانتشار شبكة الانترنت :</a:t>
            </a:r>
            <a:endParaRPr lang="en-US" sz="3600" dirty="0">
              <a:cs typeface="Akhbar MT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SA" dirty="0" err="1" smtClean="0">
                <a:cs typeface="Akhbar MT" pitchFamily="2" charset="-78"/>
              </a:rPr>
              <a:t>تعدداستخدامات</a:t>
            </a:r>
            <a:r>
              <a:rPr lang="ar-SA" dirty="0" smtClean="0">
                <a:cs typeface="Akhbar MT" pitchFamily="2" charset="-78"/>
              </a:rPr>
              <a:t> </a:t>
            </a:r>
            <a:r>
              <a:rPr lang="ar-SA" dirty="0">
                <a:cs typeface="Akhbar MT" pitchFamily="2" charset="-78"/>
              </a:rPr>
              <a:t>وتطبيقات الشبكة </a:t>
            </a:r>
            <a:r>
              <a:rPr lang="ar-SA" dirty="0" smtClean="0">
                <a:cs typeface="Akhbar MT" pitchFamily="2" charset="-78"/>
              </a:rPr>
              <a:t>وتنوعها.    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توفر </a:t>
            </a:r>
            <a:r>
              <a:rPr lang="ar-SA" dirty="0">
                <a:cs typeface="Akhbar MT" pitchFamily="2" charset="-78"/>
              </a:rPr>
              <a:t>تقنية اتصالات </a:t>
            </a:r>
            <a:r>
              <a:rPr lang="ar-SA" dirty="0" smtClean="0">
                <a:cs typeface="Akhbar MT" pitchFamily="2" charset="-78"/>
              </a:rPr>
              <a:t>سريعة.     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توفر </a:t>
            </a:r>
            <a:r>
              <a:rPr lang="ar-SA" dirty="0">
                <a:cs typeface="Akhbar MT" pitchFamily="2" charset="-78"/>
              </a:rPr>
              <a:t>تقنيات وبرمجيات حاسب </a:t>
            </a:r>
            <a:r>
              <a:rPr lang="ar-SA" dirty="0" smtClean="0">
                <a:cs typeface="Akhbar MT" pitchFamily="2" charset="-78"/>
              </a:rPr>
              <a:t>متقدمة.</a:t>
            </a:r>
            <a:endParaRPr lang="en-US" dirty="0">
              <a:cs typeface="Akhbar MT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انخفاض </a:t>
            </a:r>
            <a:r>
              <a:rPr lang="ar-SA" dirty="0">
                <a:cs typeface="Akhbar MT" pitchFamily="2" charset="-78"/>
              </a:rPr>
              <a:t>تكلفة استخدام </a:t>
            </a:r>
            <a:r>
              <a:rPr lang="ar-SA" dirty="0" smtClean="0">
                <a:cs typeface="Akhbar MT" pitchFamily="2" charset="-78"/>
              </a:rPr>
              <a:t>الشبكة.                 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تعدد </a:t>
            </a:r>
            <a:r>
              <a:rPr lang="ar-SA" dirty="0">
                <a:cs typeface="Akhbar MT" pitchFamily="2" charset="-78"/>
              </a:rPr>
              <a:t>اللغات المستخدمة في الشبكة 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785818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(2) تقنيات وبرمجيات الشبكة: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357298"/>
            <a:ext cx="8183880" cy="39736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endParaRPr lang="ar-SA" dirty="0" smtClean="0">
              <a:cs typeface="Akhbar MT" pitchFamily="2" charset="-78"/>
            </a:endParaRPr>
          </a:p>
          <a:p>
            <a:pPr>
              <a:buFont typeface="Wingdings" pitchFamily="2" charset="2"/>
              <a:buChar char="v"/>
            </a:pPr>
            <a:endParaRPr lang="ar-SA" dirty="0" smtClean="0">
              <a:cs typeface="Akhbar MT" pitchFamily="2" charset="-78"/>
            </a:endParaRP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الشبكة </a:t>
            </a:r>
            <a:r>
              <a:rPr lang="ar-SA" dirty="0">
                <a:cs typeface="Akhbar MT" pitchFamily="2" charset="-78"/>
              </a:rPr>
              <a:t>العنكبوتية العالمية (</a:t>
            </a:r>
            <a:r>
              <a:rPr lang="en-US" b="1" dirty="0">
                <a:cs typeface="Akhbar MT" pitchFamily="2" charset="-78"/>
              </a:rPr>
              <a:t>www</a:t>
            </a:r>
            <a:r>
              <a:rPr lang="ar-SA" dirty="0">
                <a:cs typeface="Akhbar MT" pitchFamily="2" charset="-78"/>
              </a:rPr>
              <a:t>) </a:t>
            </a:r>
            <a:r>
              <a:rPr lang="ar-SA" dirty="0" smtClean="0">
                <a:cs typeface="Akhbar MT" pitchFamily="2" charset="-78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 </a:t>
            </a:r>
            <a:r>
              <a:rPr lang="ar-SA" dirty="0" smtClean="0">
                <a:cs typeface="Akhbar MT" pitchFamily="2" charset="-78"/>
              </a:rPr>
              <a:t>البريد </a:t>
            </a:r>
            <a:r>
              <a:rPr lang="ar-SA" dirty="0" smtClean="0">
                <a:cs typeface="Akhbar MT" pitchFamily="2" charset="-78"/>
              </a:rPr>
              <a:t>الإلكتروني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 </a:t>
            </a:r>
            <a:r>
              <a:rPr lang="ar-SA" dirty="0" smtClean="0">
                <a:cs typeface="Akhbar MT" pitchFamily="2" charset="-78"/>
              </a:rPr>
              <a:t>المجموعات </a:t>
            </a:r>
            <a:r>
              <a:rPr lang="ar-SA" dirty="0" smtClean="0">
                <a:cs typeface="Akhbar MT" pitchFamily="2" charset="-78"/>
              </a:rPr>
              <a:t>الإخبارية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 </a:t>
            </a:r>
            <a:r>
              <a:rPr lang="ar-SA" dirty="0" smtClean="0">
                <a:cs typeface="Akhbar MT" pitchFamily="2" charset="-78"/>
              </a:rPr>
              <a:t>خدمة </a:t>
            </a:r>
            <a:r>
              <a:rPr lang="ar-SA" dirty="0" smtClean="0">
                <a:cs typeface="Akhbar MT" pitchFamily="2" charset="-78"/>
              </a:rPr>
              <a:t>المحادثة</a:t>
            </a:r>
          </a:p>
          <a:p>
            <a:pPr>
              <a:buFont typeface="Wingdings" pitchFamily="2" charset="2"/>
              <a:buChar char="v"/>
            </a:pPr>
            <a:r>
              <a:rPr lang="ar-SA" dirty="0" smtClean="0">
                <a:cs typeface="Akhbar MT" pitchFamily="2" charset="-78"/>
              </a:rPr>
              <a:t>  </a:t>
            </a:r>
            <a:r>
              <a:rPr lang="ar-SA" dirty="0" smtClean="0">
                <a:cs typeface="Akhbar MT" pitchFamily="2" charset="-78"/>
              </a:rPr>
              <a:t>نقل </a:t>
            </a:r>
            <a:r>
              <a:rPr lang="ar-SA" dirty="0">
                <a:cs typeface="Akhbar MT" pitchFamily="2" charset="-78"/>
              </a:rPr>
              <a:t>الملفات </a:t>
            </a:r>
            <a:r>
              <a:rPr lang="en-US" b="1" dirty="0">
                <a:cs typeface="Akhbar MT" pitchFamily="2" charset="-78"/>
              </a:rPr>
              <a:t>FTP</a:t>
            </a:r>
            <a:r>
              <a:rPr lang="ar-SA" dirty="0">
                <a:cs typeface="Akhbar MT" pitchFamily="2" charset="-78"/>
              </a:rPr>
              <a:t>.</a:t>
            </a:r>
            <a:endParaRPr lang="en-US" dirty="0">
              <a:cs typeface="Akhbar MT" pitchFamily="2" charset="-78"/>
            </a:endParaRPr>
          </a:p>
          <a:p>
            <a:pPr>
              <a:buFont typeface="Wingdings" pitchFamily="2" charset="2"/>
              <a:buChar char="v"/>
            </a:pPr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50676" y="465180"/>
            <a:ext cx="7239000" cy="822944"/>
          </a:xfrm>
        </p:spPr>
        <p:txBody>
          <a:bodyPr>
            <a:normAutofit/>
          </a:bodyPr>
          <a:lstStyle/>
          <a:p>
            <a:pPr algn="ctr"/>
            <a:r>
              <a:rPr lang="ar-SA" sz="2800" b="1" dirty="0" smtClean="0"/>
              <a:t>(2-1)شبكة العنكبوتية العالمية (</a:t>
            </a:r>
            <a:r>
              <a:rPr lang="en-US" sz="2800" dirty="0" smtClean="0"/>
              <a:t>www</a:t>
            </a:r>
            <a:r>
              <a:rPr lang="ar-SA" sz="2800" b="1" dirty="0" smtClean="0"/>
              <a:t>): </a:t>
            </a:r>
            <a:endParaRPr lang="ar-SA" sz="28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571612"/>
            <a:ext cx="8183880" cy="4187952"/>
          </a:xfrm>
        </p:spPr>
        <p:txBody>
          <a:bodyPr>
            <a:normAutofit/>
          </a:bodyPr>
          <a:lstStyle/>
          <a:p>
            <a:r>
              <a:rPr lang="ar-SA" b="1" u="sng" dirty="0" smtClean="0">
                <a:cs typeface="Akhbar MT" pitchFamily="2" charset="-78"/>
              </a:rPr>
              <a:t>التعريف</a:t>
            </a:r>
            <a:r>
              <a:rPr lang="ar-SA" b="1" dirty="0" smtClean="0">
                <a:cs typeface="Akhbar MT" pitchFamily="2" charset="-78"/>
              </a:rPr>
              <a:t>:</a:t>
            </a:r>
            <a:r>
              <a:rPr lang="ar-SA" dirty="0" smtClean="0">
                <a:cs typeface="Akhbar MT" pitchFamily="2" charset="-78"/>
              </a:rPr>
              <a:t>مجموعة من أجهزة الشبكة ويحوي كل منها صفحات إعلانية إلكترونية مصممة باستخدام لغات برمجة خاصة  باستخدام لغات برمجة خاصة (لغة البرمجة (</a:t>
            </a:r>
            <a:r>
              <a:rPr lang="en-US" b="1" dirty="0" smtClean="0">
                <a:cs typeface="Akhbar MT" pitchFamily="2" charset="-78"/>
              </a:rPr>
              <a:t>Html</a:t>
            </a:r>
            <a:r>
              <a:rPr lang="ar-SA" dirty="0" smtClean="0">
                <a:cs typeface="Akhbar MT" pitchFamily="2" charset="-78"/>
              </a:rPr>
              <a:t>)ولغة جافا (</a:t>
            </a:r>
            <a:r>
              <a:rPr lang="en-US" b="1" dirty="0" smtClean="0">
                <a:cs typeface="Akhbar MT" pitchFamily="2" charset="-78"/>
              </a:rPr>
              <a:t>Java</a:t>
            </a:r>
            <a:r>
              <a:rPr lang="ar-SA" dirty="0" smtClean="0">
                <a:cs typeface="Akhbar MT" pitchFamily="2" charset="-78"/>
              </a:rPr>
              <a:t>) ). أو عن طريق برنامج </a:t>
            </a:r>
            <a:r>
              <a:rPr lang="ar-SA" dirty="0" err="1" smtClean="0">
                <a:cs typeface="Akhbar MT" pitchFamily="2" charset="-78"/>
              </a:rPr>
              <a:t>فرونت</a:t>
            </a:r>
            <a:r>
              <a:rPr lang="ar-SA" dirty="0" smtClean="0">
                <a:cs typeface="Akhbar MT" pitchFamily="2" charset="-78"/>
              </a:rPr>
              <a:t> </a:t>
            </a:r>
            <a:r>
              <a:rPr lang="ar-SA" dirty="0" err="1" smtClean="0">
                <a:cs typeface="Akhbar MT" pitchFamily="2" charset="-78"/>
              </a:rPr>
              <a:t>بيج</a:t>
            </a:r>
            <a:r>
              <a:rPr lang="ar-SA" dirty="0" smtClean="0">
                <a:cs typeface="Akhbar MT" pitchFamily="2" charset="-78"/>
              </a:rPr>
              <a:t> (</a:t>
            </a:r>
            <a:r>
              <a:rPr lang="en-US" b="1" dirty="0" err="1" smtClean="0">
                <a:cs typeface="Akhbar MT" pitchFamily="2" charset="-78"/>
              </a:rPr>
              <a:t>Frong</a:t>
            </a:r>
            <a:r>
              <a:rPr lang="en-US" b="1" dirty="0" smtClean="0">
                <a:cs typeface="Akhbar MT" pitchFamily="2" charset="-78"/>
              </a:rPr>
              <a:t> Page</a:t>
            </a:r>
            <a:r>
              <a:rPr lang="ar-SA" dirty="0" smtClean="0">
                <a:cs typeface="Akhbar MT" pitchFamily="2" charset="-78"/>
              </a:rPr>
              <a:t>) الذي لا يحتاج على تعلم لغات البرمجة وتحوى الصفحة الإعلامية على معلومات مثيرة ومتنوعة وسائط متعددة </a:t>
            </a:r>
            <a:endParaRPr lang="en-US" dirty="0" smtClean="0">
              <a:cs typeface="Akhbar MT" pitchFamily="2" charset="-78"/>
            </a:endParaRPr>
          </a:p>
          <a:p>
            <a:endParaRPr lang="ar-SA" b="1" u="sng" dirty="0" smtClean="0">
              <a:cs typeface="Akhbar MT" pitchFamily="2" charset="-78"/>
            </a:endParaRPr>
          </a:p>
          <a:p>
            <a:endParaRPr lang="ar-SA" b="1" u="sng" dirty="0" smtClean="0">
              <a:cs typeface="Akhbar MT" pitchFamily="2" charset="-78"/>
            </a:endParaRPr>
          </a:p>
          <a:p>
            <a:r>
              <a:rPr lang="ar-SA" b="1" u="sng" dirty="0" smtClean="0">
                <a:cs typeface="Akhbar MT" pitchFamily="2" charset="-78"/>
              </a:rPr>
              <a:t>التعبير </a:t>
            </a:r>
            <a:r>
              <a:rPr lang="ar-SA" b="1" u="sng" dirty="0" smtClean="0">
                <a:cs typeface="Akhbar MT" pitchFamily="2" charset="-78"/>
              </a:rPr>
              <a:t>بالإنجليزي:</a:t>
            </a:r>
            <a:r>
              <a:rPr lang="en-US" b="1" dirty="0" smtClean="0">
                <a:cs typeface="Akhbar MT" pitchFamily="2" charset="-78"/>
              </a:rPr>
              <a:t>	World Wide Web</a:t>
            </a:r>
            <a:endParaRPr lang="en-US" dirty="0" smtClean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57166"/>
            <a:ext cx="8115328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b="1" dirty="0">
                <a:cs typeface="Akhbar MT" pitchFamily="2" charset="-78"/>
              </a:rPr>
              <a:t>متصفح الشبكة </a:t>
            </a:r>
            <a:r>
              <a:rPr lang="ar-SA" b="1" dirty="0" err="1" smtClean="0">
                <a:cs typeface="Akhbar MT" pitchFamily="2" charset="-78"/>
              </a:rPr>
              <a:t>العنكبوتية</a:t>
            </a:r>
            <a:r>
              <a:rPr lang="ar-SA" b="1" dirty="0" smtClean="0">
                <a:cs typeface="Akhbar MT" pitchFamily="2" charset="-78"/>
              </a:rPr>
              <a:t>:</a:t>
            </a: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وظيفته </a:t>
            </a:r>
            <a:r>
              <a:rPr lang="ar-SA" sz="2400" dirty="0">
                <a:cs typeface="Akhbar MT" pitchFamily="2" charset="-78"/>
              </a:rPr>
              <a:t>تمكين المشترك في الشبكة  من جلب صفحات موقع وعرضها </a:t>
            </a:r>
            <a:r>
              <a:rPr lang="ar-SA" sz="2400" dirty="0" smtClean="0">
                <a:cs typeface="Akhbar MT" pitchFamily="2" charset="-78"/>
              </a:rPr>
              <a:t>في جهازه.</a:t>
            </a:r>
            <a:endParaRPr lang="en-US" sz="2400" dirty="0">
              <a:cs typeface="Akhbar MT" pitchFamily="2" charset="-78"/>
            </a:endParaRPr>
          </a:p>
          <a:p>
            <a:pPr>
              <a:buNone/>
            </a:pP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للوصول </a:t>
            </a:r>
            <a:r>
              <a:rPr lang="ar-SA" sz="2400" dirty="0">
                <a:cs typeface="Akhbar MT" pitchFamily="2" charset="-78"/>
              </a:rPr>
              <a:t>على صفحات مواقع الشبكة العنكبوتية جرى تطوير برامج خاصة </a:t>
            </a:r>
            <a:r>
              <a:rPr lang="ar-SA" sz="2400" dirty="0" err="1">
                <a:cs typeface="Akhbar MT" pitchFamily="2" charset="-78"/>
              </a:rPr>
              <a:t>تمى</a:t>
            </a:r>
            <a:r>
              <a:rPr lang="ar-SA" sz="2400" dirty="0">
                <a:cs typeface="Akhbar MT" pitchFamily="2" charset="-78"/>
              </a:rPr>
              <a:t> برامج </a:t>
            </a:r>
            <a:r>
              <a:rPr lang="ar-SA" sz="2400" dirty="0" smtClean="0">
                <a:cs typeface="Akhbar MT" pitchFamily="2" charset="-78"/>
              </a:rPr>
              <a:t>التصفح  (</a:t>
            </a:r>
            <a:r>
              <a:rPr lang="en-US" sz="2400" b="1" dirty="0">
                <a:cs typeface="Akhbar MT" pitchFamily="2" charset="-78"/>
              </a:rPr>
              <a:t>Browsers</a:t>
            </a:r>
            <a:r>
              <a:rPr lang="ar-SA" sz="2400" dirty="0">
                <a:cs typeface="Akhbar MT" pitchFamily="2" charset="-78"/>
              </a:rPr>
              <a:t>) مثل </a:t>
            </a:r>
            <a:r>
              <a:rPr lang="ar-SA" sz="2400" dirty="0" smtClean="0">
                <a:cs typeface="Akhbar MT" pitchFamily="2" charset="-78"/>
              </a:rPr>
              <a:t>:</a:t>
            </a: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1- </a:t>
            </a:r>
            <a:r>
              <a:rPr lang="ar-SA" sz="2400" dirty="0">
                <a:cs typeface="Akhbar MT" pitchFamily="2" charset="-78"/>
              </a:rPr>
              <a:t>برنامج </a:t>
            </a:r>
            <a:r>
              <a:rPr lang="ar-SA" sz="2400" dirty="0" smtClean="0">
                <a:cs typeface="Akhbar MT" pitchFamily="2" charset="-78"/>
              </a:rPr>
              <a:t>إنترنت </a:t>
            </a:r>
            <a:r>
              <a:rPr lang="ar-SA" sz="2400" dirty="0">
                <a:cs typeface="Akhbar MT" pitchFamily="2" charset="-78"/>
              </a:rPr>
              <a:t>إكسبلورر (  </a:t>
            </a:r>
            <a:r>
              <a:rPr lang="en-US" sz="2400" b="1" dirty="0">
                <a:cs typeface="Akhbar MT" pitchFamily="2" charset="-78"/>
              </a:rPr>
              <a:t>Internet  Explorer</a:t>
            </a:r>
            <a:r>
              <a:rPr lang="ar-SA" sz="2400" dirty="0" smtClean="0">
                <a:cs typeface="Akhbar MT" pitchFamily="2" charset="-78"/>
              </a:rPr>
              <a:t>)</a:t>
            </a: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 2- </a:t>
            </a:r>
            <a:r>
              <a:rPr lang="ar-SA" sz="2400" dirty="0">
                <a:cs typeface="Akhbar MT" pitchFamily="2" charset="-78"/>
              </a:rPr>
              <a:t>برنامج </a:t>
            </a:r>
            <a:r>
              <a:rPr lang="ar-SA" sz="2400" dirty="0" err="1">
                <a:cs typeface="Akhbar MT" pitchFamily="2" charset="-78"/>
              </a:rPr>
              <a:t>نتسكيب</a:t>
            </a:r>
            <a:r>
              <a:rPr lang="ar-SA" sz="2400" dirty="0">
                <a:cs typeface="Akhbar MT" pitchFamily="2" charset="-78"/>
              </a:rPr>
              <a:t> </a:t>
            </a:r>
            <a:r>
              <a:rPr lang="ar-SA" sz="2400" dirty="0" err="1">
                <a:cs typeface="Akhbar MT" pitchFamily="2" charset="-78"/>
              </a:rPr>
              <a:t>نافيجيتور</a:t>
            </a:r>
            <a:r>
              <a:rPr lang="ar-SA" sz="2400" dirty="0">
                <a:cs typeface="Akhbar MT" pitchFamily="2" charset="-78"/>
              </a:rPr>
              <a:t> (  </a:t>
            </a:r>
            <a:r>
              <a:rPr lang="en-US" sz="2400" b="1" dirty="0">
                <a:cs typeface="Akhbar MT" pitchFamily="2" charset="-78"/>
              </a:rPr>
              <a:t>Netscape Navigator</a:t>
            </a:r>
            <a:r>
              <a:rPr lang="ar-SA" sz="2400" dirty="0" smtClean="0">
                <a:cs typeface="Akhbar MT" pitchFamily="2" charset="-78"/>
              </a:rPr>
              <a:t>)</a:t>
            </a:r>
          </a:p>
          <a:p>
            <a:pPr>
              <a:buNone/>
            </a:pP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b="1" u="sng" dirty="0">
                <a:cs typeface="Akhbar MT" pitchFamily="2" charset="-78"/>
              </a:rPr>
              <a:t>وعنوان الموقع الإلكتروني:</a:t>
            </a:r>
            <a:r>
              <a:rPr lang="ar-SA" sz="2400" dirty="0">
                <a:cs typeface="Akhbar MT" pitchFamily="2" charset="-78"/>
              </a:rPr>
              <a:t> </a:t>
            </a: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إما </a:t>
            </a:r>
            <a:r>
              <a:rPr lang="ar-SA" sz="2400" dirty="0">
                <a:cs typeface="Akhbar MT" pitchFamily="2" charset="-78"/>
              </a:rPr>
              <a:t>يكتب على شكل أرقام ويسمى </a:t>
            </a:r>
            <a:r>
              <a:rPr lang="en-US" sz="2400" b="1" dirty="0" err="1">
                <a:cs typeface="Akhbar MT" pitchFamily="2" charset="-78"/>
              </a:rPr>
              <a:t>IPaddress</a:t>
            </a:r>
            <a:r>
              <a:rPr lang="en-US" sz="2400" b="1" dirty="0">
                <a:cs typeface="Akhbar MT" pitchFamily="2" charset="-78"/>
              </a:rPr>
              <a:t> </a:t>
            </a:r>
            <a:r>
              <a:rPr lang="ar-SA" sz="2400" dirty="0">
                <a:cs typeface="Akhbar MT" pitchFamily="2" charset="-78"/>
              </a:rPr>
              <a:t> </a:t>
            </a: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مثال</a:t>
            </a:r>
            <a:r>
              <a:rPr lang="ar-SA" sz="2400" dirty="0">
                <a:cs typeface="Akhbar MT" pitchFamily="2" charset="-78"/>
              </a:rPr>
              <a:t>: (</a:t>
            </a:r>
            <a:r>
              <a:rPr lang="en-US" sz="2400" b="1" dirty="0">
                <a:cs typeface="Akhbar MT" pitchFamily="2" charset="-78"/>
              </a:rPr>
              <a:t>198.77.47.48</a:t>
            </a:r>
            <a:r>
              <a:rPr lang="ar-SA" sz="2400" dirty="0">
                <a:cs typeface="Akhbar MT" pitchFamily="2" charset="-78"/>
              </a:rPr>
              <a:t>) أو يكب كمجموعة من الحروف </a:t>
            </a:r>
            <a:r>
              <a:rPr lang="ar-SA" sz="2400" dirty="0" err="1" smtClean="0">
                <a:cs typeface="Akhbar MT" pitchFamily="2" charset="-78"/>
              </a:rPr>
              <a:t>ي</a:t>
            </a: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طلق </a:t>
            </a:r>
            <a:r>
              <a:rPr lang="ar-SA" sz="2400" dirty="0">
                <a:cs typeface="Akhbar MT" pitchFamily="2" charset="-78"/>
              </a:rPr>
              <a:t>عليها عنوان </a:t>
            </a:r>
            <a:r>
              <a:rPr lang="en-US" sz="2400" b="1" dirty="0">
                <a:cs typeface="Akhbar MT" pitchFamily="2" charset="-78"/>
              </a:rPr>
              <a:t>URL</a:t>
            </a:r>
            <a:r>
              <a:rPr lang="ar-SA" sz="2400" dirty="0">
                <a:cs typeface="Akhbar MT" pitchFamily="2" charset="-78"/>
              </a:rPr>
              <a:t>  للموقع . </a:t>
            </a:r>
            <a:endParaRPr lang="ar-SA" sz="2400" dirty="0" smtClean="0">
              <a:cs typeface="Akhbar MT" pitchFamily="2" charset="-78"/>
            </a:endParaRPr>
          </a:p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مثال </a:t>
            </a:r>
            <a:r>
              <a:rPr lang="ar-SA" sz="2400" dirty="0">
                <a:cs typeface="Akhbar MT" pitchFamily="2" charset="-78"/>
              </a:rPr>
              <a:t>:(</a:t>
            </a:r>
            <a:r>
              <a:rPr lang="en-US" sz="2400" b="1" dirty="0">
                <a:cs typeface="Akhbar MT" pitchFamily="2" charset="-78"/>
              </a:rPr>
              <a:t>www.moe.gov.sa</a:t>
            </a:r>
            <a:r>
              <a:rPr lang="ar-SA" sz="2400" dirty="0">
                <a:cs typeface="Akhbar MT" pitchFamily="2" charset="-78"/>
              </a:rPr>
              <a:t> ) وزارة </a:t>
            </a:r>
            <a:r>
              <a:rPr lang="ar-SA" sz="2400" dirty="0" smtClean="0">
                <a:cs typeface="Akhbar MT" pitchFamily="2" charset="-78"/>
              </a:rPr>
              <a:t>التربية والتعليم.</a:t>
            </a:r>
            <a:endParaRPr lang="ar-SA" sz="2400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2400" dirty="0" smtClean="0">
                <a:cs typeface="Akhbar MT" pitchFamily="2" charset="-78"/>
              </a:rPr>
              <a:t>                  ويتكون </a:t>
            </a:r>
            <a:r>
              <a:rPr lang="ar-SA" sz="2400" dirty="0">
                <a:cs typeface="Akhbar MT" pitchFamily="2" charset="-78"/>
              </a:rPr>
              <a:t>عنوان الموقع  من تقسيمات تسهل عمليه حفظ الموقع المطلوب </a:t>
            </a:r>
            <a:endParaRPr lang="en-US" sz="2400" dirty="0">
              <a:cs typeface="Akhbar MT" pitchFamily="2" charset="-78"/>
            </a:endParaRPr>
          </a:p>
          <a:p>
            <a:endParaRPr lang="ar-SA" sz="2400" dirty="0" smtClean="0"/>
          </a:p>
          <a:p>
            <a:pPr algn="ctr">
              <a:buNone/>
            </a:pPr>
            <a:endParaRPr lang="ar-SA" sz="2400" dirty="0" smtClean="0">
              <a:cs typeface="Akhbar MT" pitchFamily="2" charset="-78"/>
            </a:endParaRPr>
          </a:p>
          <a:p>
            <a:pPr algn="ctr">
              <a:buNone/>
            </a:pPr>
            <a:r>
              <a:rPr lang="ar-SA" sz="2400" dirty="0" smtClean="0">
                <a:cs typeface="Akhbar MT" pitchFamily="2" charset="-78"/>
              </a:rPr>
              <a:t>     </a:t>
            </a:r>
            <a:r>
              <a:rPr lang="ar-SA" sz="2400" dirty="0" smtClean="0">
                <a:cs typeface="Akhbar MT" pitchFamily="2" charset="-78"/>
              </a:rPr>
              <a:t>اختصار </a:t>
            </a:r>
            <a:r>
              <a:rPr lang="ar-SA" sz="2400" dirty="0">
                <a:cs typeface="Akhbar MT" pitchFamily="2" charset="-78"/>
              </a:rPr>
              <a:t>اسم الجهة التابع لها</a:t>
            </a: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1214414" y="986726"/>
          <a:ext cx="6095999" cy="433976"/>
        </p:xfrm>
        <a:graphic>
          <a:graphicData uri="http://schemas.openxmlformats.org/drawingml/2006/table">
            <a:tbl>
              <a:tblPr rtl="1"/>
              <a:tblGrid>
                <a:gridCol w="1888472"/>
                <a:gridCol w="202861"/>
                <a:gridCol w="1405900"/>
                <a:gridCol w="269539"/>
                <a:gridCol w="738549"/>
                <a:gridCol w="269539"/>
                <a:gridCol w="716512"/>
                <a:gridCol w="604627"/>
              </a:tblGrid>
              <a:tr h="43397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اختصار اسم الدولة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.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اختصار اسم الجهة التابع لها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.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اسم الموقع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.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www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http://</a:t>
                      </a:r>
                      <a:endParaRPr lang="en-US" sz="11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1028" marR="61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025" name="Text Box 1"/>
          <p:cNvSpPr txBox="1">
            <a:spLocks noChangeArrowheads="1"/>
          </p:cNvSpPr>
          <p:nvPr/>
        </p:nvSpPr>
        <p:spPr bwMode="auto">
          <a:xfrm>
            <a:off x="2285984" y="4643447"/>
            <a:ext cx="4267200" cy="12144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raditional Arabic" pitchFamily="18" charset="-78"/>
              </a:rPr>
              <a:t>أمثلة على المواقع :-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raditional Arabic" pitchFamily="18" charset="-78"/>
              </a:rPr>
              <a:t>       عنوان الخطوط السعودية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  <a:hlinkClick r:id="rId2"/>
              </a:rPr>
              <a:t>www.saudiairlines.com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raditional Arabic" pitchFamily="18" charset="-78"/>
              </a:rPr>
              <a:t>عنوان وزارة التربية  والتعليم           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  <a:hlinkClick r:id="rId3"/>
              </a:rPr>
              <a:t>www.moe.gov.sa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raditional Arabic" pitchFamily="18" charset="-78"/>
              </a:rPr>
              <a:t>  جمعية الحاسبات السعودية                 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  <a:hlinkClick r:id="rId4"/>
              </a:rPr>
              <a:t>www.scs.org.sa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raditional Arabic" pitchFamily="18" charset="-78"/>
              </a:rPr>
              <a:t>عنوان وزارة التعليم العالي بالمملكة    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raditional Arabic" pitchFamily="18" charset="-78"/>
                <a:hlinkClick r:id="rId5"/>
              </a:rPr>
              <a:t>www.mohe.gov.sa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2500298" y="2357430"/>
          <a:ext cx="3881422" cy="1854200"/>
        </p:xfrm>
        <a:graphic>
          <a:graphicData uri="http://schemas.openxmlformats.org/drawingml/2006/table">
            <a:tbl>
              <a:tblPr rtl="1" firstRow="1" bandRow="1">
                <a:tableStyleId>{8EC20E35-A176-4012-BC5E-935CFFF8708E}</a:tableStyleId>
              </a:tblPr>
              <a:tblGrid>
                <a:gridCol w="1940711"/>
                <a:gridCol w="1940711"/>
              </a:tblGrid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dirty="0"/>
                        <a:t>اسم الجهة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dirty="0"/>
                        <a:t>اختصار اسم الجهة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/>
                        <a:t>جهة حكومية</a:t>
                      </a:r>
                      <a:endParaRPr lang="en-US" sz="12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/>
                        <a:t>Gov</a:t>
                      </a:r>
                      <a:endParaRPr lang="en-US" sz="12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dirty="0"/>
                        <a:t>هيئة أو منظمة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/>
                        <a:t>org</a:t>
                      </a:r>
                      <a:endParaRPr lang="en-US" sz="12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dirty="0"/>
                        <a:t>مؤسسة تعليمية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/>
                        <a:t>edu</a:t>
                      </a:r>
                      <a:endParaRPr lang="en-US" sz="120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dirty="0"/>
                        <a:t>شركة تجارية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dirty="0"/>
                        <a:t>com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857256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(2-2) البريد الإلكتروني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3416" y="1586126"/>
            <a:ext cx="8183880" cy="4187952"/>
          </a:xfrm>
        </p:spPr>
        <p:txBody>
          <a:bodyPr>
            <a:normAutofit lnSpcReduction="10000"/>
          </a:bodyPr>
          <a:lstStyle/>
          <a:p>
            <a:r>
              <a:rPr lang="ar-SA" b="1" u="sng" dirty="0" smtClean="0">
                <a:cs typeface="Akhbar MT" pitchFamily="2" charset="-78"/>
              </a:rPr>
              <a:t>التعريف </a:t>
            </a:r>
            <a:r>
              <a:rPr lang="ar-SA" b="1" u="sng" dirty="0">
                <a:cs typeface="Akhbar MT" pitchFamily="2" charset="-78"/>
              </a:rPr>
              <a:t>:</a:t>
            </a:r>
            <a:r>
              <a:rPr lang="ar-SA" dirty="0">
                <a:cs typeface="Akhbar MT" pitchFamily="2" charset="-78"/>
              </a:rPr>
              <a:t>تقنية يمكن من خلالها إرسال مستندات أو وثائق إلكترونية بين المشتركين عبر الشبكة .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مزايا البريد الإلكتروني:-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1-اختصار </a:t>
            </a:r>
            <a:r>
              <a:rPr lang="ar-SA" dirty="0" smtClean="0">
                <a:cs typeface="Akhbar MT" pitchFamily="2" charset="-78"/>
              </a:rPr>
              <a:t>الوقت.     </a:t>
            </a:r>
          </a:p>
          <a:p>
            <a:r>
              <a:rPr lang="ar-SA" dirty="0" smtClean="0">
                <a:cs typeface="Akhbar MT" pitchFamily="2" charset="-78"/>
              </a:rPr>
              <a:t>2-توفير الوقت.     </a:t>
            </a:r>
          </a:p>
          <a:p>
            <a:r>
              <a:rPr lang="ar-SA" dirty="0" smtClean="0">
                <a:cs typeface="Akhbar MT" pitchFamily="2" charset="-78"/>
              </a:rPr>
              <a:t>3-قلة التكلفة.    </a:t>
            </a:r>
          </a:p>
          <a:p>
            <a:r>
              <a:rPr lang="ar-SA" dirty="0" smtClean="0">
                <a:cs typeface="Akhbar MT" pitchFamily="2" charset="-78"/>
              </a:rPr>
              <a:t> 4-إمكانية </a:t>
            </a:r>
            <a:r>
              <a:rPr lang="ar-SA" dirty="0">
                <a:cs typeface="Akhbar MT" pitchFamily="2" charset="-78"/>
              </a:rPr>
              <a:t>إرسال رسالة إلكترونية إلى عدة أشخاص في وقت </a:t>
            </a:r>
            <a:r>
              <a:rPr lang="ar-SA" dirty="0" smtClean="0">
                <a:cs typeface="Akhbar MT" pitchFamily="2" charset="-78"/>
              </a:rPr>
              <a:t>واحد.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 5-استقبال وإرسال الرسائل في كافة </a:t>
            </a:r>
            <a:r>
              <a:rPr lang="ar-SA" dirty="0" smtClean="0">
                <a:cs typeface="Akhbar MT" pitchFamily="2" charset="-78"/>
              </a:rPr>
              <a:t>الأوقات.</a:t>
            </a:r>
          </a:p>
          <a:p>
            <a:r>
              <a:rPr lang="ar-SA" dirty="0" smtClean="0">
                <a:cs typeface="Akhbar MT" pitchFamily="2" charset="-78"/>
              </a:rPr>
              <a:t> </a:t>
            </a:r>
            <a:r>
              <a:rPr lang="ar-SA" dirty="0">
                <a:cs typeface="Akhbar MT" pitchFamily="2" charset="-78"/>
              </a:rPr>
              <a:t>6  -إرسال  الوسائط </a:t>
            </a:r>
            <a:r>
              <a:rPr lang="ar-SA" dirty="0" smtClean="0">
                <a:cs typeface="Akhbar MT" pitchFamily="2" charset="-78"/>
              </a:rPr>
              <a:t>المتعددة.</a:t>
            </a:r>
            <a:endParaRPr lang="ar-SA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785818"/>
          </a:xfrm>
        </p:spPr>
        <p:txBody>
          <a:bodyPr>
            <a:normAutofit/>
          </a:bodyPr>
          <a:lstStyle/>
          <a:p>
            <a:pPr algn="ctr"/>
            <a:r>
              <a:rPr lang="ar-SA" b="1" dirty="0" smtClean="0"/>
              <a:t>عنوان البريد الإلكتروني :-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2920" y="1571612"/>
            <a:ext cx="8183880" cy="4143404"/>
          </a:xfrm>
        </p:spPr>
        <p:txBody>
          <a:bodyPr>
            <a:normAutofit fontScale="92500" lnSpcReduction="10000"/>
          </a:bodyPr>
          <a:lstStyle/>
          <a:p>
            <a:r>
              <a:rPr lang="ar-SA" b="1" dirty="0" smtClean="0">
                <a:cs typeface="Akhbar MT" pitchFamily="2" charset="-78"/>
              </a:rPr>
              <a:t>لكي </a:t>
            </a:r>
            <a:r>
              <a:rPr lang="ar-SA" b="1" dirty="0">
                <a:cs typeface="Akhbar MT" pitchFamily="2" charset="-78"/>
              </a:rPr>
              <a:t>يتم تبادل الرسائل الإلكترونية  مع المشتركين لا بد من وجود أمرين :-</a:t>
            </a:r>
            <a:endParaRPr lang="en-US" dirty="0">
              <a:cs typeface="Akhbar MT" pitchFamily="2" charset="-78"/>
            </a:endParaRPr>
          </a:p>
          <a:p>
            <a:r>
              <a:rPr lang="ar-SA" dirty="0">
                <a:cs typeface="Akhbar MT" pitchFamily="2" charset="-78"/>
              </a:rPr>
              <a:t> 1-عنوان بريدي للمرسل   2-العناوين البريدية للمشتركين 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عنوان بريد إلكتروني يتكون من التقسيمات التالية </a:t>
            </a:r>
            <a:r>
              <a:rPr lang="ar-SA" b="1" dirty="0" smtClean="0">
                <a:cs typeface="Akhbar MT" pitchFamily="2" charset="-78"/>
              </a:rPr>
              <a:t>:-</a:t>
            </a:r>
          </a:p>
          <a:p>
            <a:endParaRPr lang="en-US" dirty="0">
              <a:cs typeface="Akhbar MT" pitchFamily="2" charset="-78"/>
            </a:endParaRPr>
          </a:p>
          <a:p>
            <a:endParaRPr lang="ar-SA" b="1" dirty="0" smtClean="0">
              <a:cs typeface="Akhbar MT" pitchFamily="2" charset="-78"/>
            </a:endParaRPr>
          </a:p>
          <a:p>
            <a:r>
              <a:rPr lang="ar-SA" b="1" dirty="0" smtClean="0">
                <a:cs typeface="Akhbar MT" pitchFamily="2" charset="-78"/>
              </a:rPr>
              <a:t>الجزء </a:t>
            </a:r>
            <a:r>
              <a:rPr lang="ar-SA" b="1" dirty="0">
                <a:cs typeface="Akhbar MT" pitchFamily="2" charset="-78"/>
              </a:rPr>
              <a:t>الأول :</a:t>
            </a:r>
            <a:r>
              <a:rPr lang="ar-SA" dirty="0">
                <a:cs typeface="Akhbar MT" pitchFamily="2" charset="-78"/>
              </a:rPr>
              <a:t> عبارة عن رموز يختارها صاحب العنوان 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الرمز @:</a:t>
            </a:r>
            <a:r>
              <a:rPr lang="ar-SA" dirty="0">
                <a:cs typeface="Akhbar MT" pitchFamily="2" charset="-78"/>
              </a:rPr>
              <a:t> يستخدم للربط بين الجزأين 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الجزء الثاني </a:t>
            </a:r>
            <a:r>
              <a:rPr lang="ar-SA" dirty="0">
                <a:cs typeface="Akhbar MT" pitchFamily="2" charset="-78"/>
              </a:rPr>
              <a:t>: عبارة عن اسم الجهة التي تقدم خدمة البريد الإلكتروني </a:t>
            </a:r>
            <a:endParaRPr lang="en-US" dirty="0">
              <a:cs typeface="Akhbar MT" pitchFamily="2" charset="-78"/>
            </a:endParaRPr>
          </a:p>
          <a:p>
            <a:r>
              <a:rPr lang="ar-SA" b="1" dirty="0">
                <a:cs typeface="Akhbar MT" pitchFamily="2" charset="-78"/>
              </a:rPr>
              <a:t>كيف يكتب:</a:t>
            </a:r>
            <a:r>
              <a:rPr lang="ar-SA" dirty="0">
                <a:cs typeface="Akhbar MT" pitchFamily="2" charset="-78"/>
              </a:rPr>
              <a:t>اسم المشترك سالم بجامعة الملك سعود فإن عنوانه يكون </a:t>
            </a:r>
            <a:r>
              <a:rPr lang="en-US" b="1" u="sng" dirty="0" smtClean="0">
                <a:cs typeface="Akhbar MT" pitchFamily="2" charset="-78"/>
                <a:hlinkClick r:id="rId2"/>
              </a:rPr>
              <a:t>abdulelah@ksu.edu.sa</a:t>
            </a:r>
            <a:endParaRPr lang="en-US" dirty="0">
              <a:cs typeface="Akhbar MT" pitchFamily="2" charset="-78"/>
            </a:endParaRPr>
          </a:p>
          <a:p>
            <a:endParaRPr lang="ar-SA" dirty="0">
              <a:cs typeface="Akhbar MT" pitchFamily="2" charset="-78"/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4786314" y="2986990"/>
          <a:ext cx="1905000" cy="243840"/>
        </p:xfrm>
        <a:graphic>
          <a:graphicData uri="http://schemas.openxmlformats.org/drawingml/2006/table">
            <a:tbl>
              <a:tblPr rtl="1"/>
              <a:tblGrid>
                <a:gridCol w="762000"/>
                <a:gridCol w="304800"/>
                <a:gridCol w="838200"/>
              </a:tblGrid>
              <a:tr h="0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الجزء الثاني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@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raditional Arabic"/>
                        </a:rPr>
                        <a:t>الجزء الأول </a:t>
                      </a:r>
                      <a:endParaRPr lang="en-US" sz="1200" dirty="0">
                        <a:latin typeface="Times New Roman"/>
                        <a:ea typeface="Times New Roman"/>
                        <a:cs typeface="Traditional Arab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اجهة">
  <a:themeElements>
    <a:clrScheme name="واجهة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واجهة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واجهة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62</TotalTime>
  <Words>1498</Words>
  <Application>Microsoft Office PowerPoint</Application>
  <PresentationFormat>عرض على الشاشة (3:4)‏</PresentationFormat>
  <Paragraphs>186</Paragraphs>
  <Slides>23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24" baseType="lpstr">
      <vt:lpstr>واجهة</vt:lpstr>
      <vt:lpstr>الباب الخامس </vt:lpstr>
      <vt:lpstr>(1)شبكة الانترنت: </vt:lpstr>
      <vt:lpstr>من ابرز فوائد وخصائص  الإنترنت :-</vt:lpstr>
      <vt:lpstr>(2) تقنيات وبرمجيات الشبكة: </vt:lpstr>
      <vt:lpstr>(2-1)شبكة العنكبوتية العالمية (www): </vt:lpstr>
      <vt:lpstr>الشريحة 6</vt:lpstr>
      <vt:lpstr>الشريحة 7</vt:lpstr>
      <vt:lpstr>(2-2) البريد الإلكتروني :</vt:lpstr>
      <vt:lpstr>عنوان البريد الإلكتروني :-</vt:lpstr>
      <vt:lpstr>التعامل مع البريد الإلكتروني </vt:lpstr>
      <vt:lpstr>الشريحة 11</vt:lpstr>
      <vt:lpstr>3) بروتوكولات  شبكة الإنترنت :</vt:lpstr>
      <vt:lpstr>أشهر برمجيات الشبكة في الانترنت :-</vt:lpstr>
      <vt:lpstr>(4) خدمات شبكة الانترنت :</vt:lpstr>
      <vt:lpstr>و من مزايا طريقة النشر عبر شبكة الانترنت :</vt:lpstr>
      <vt:lpstr>(5) مساوئ الإنترنت :</vt:lpstr>
      <vt:lpstr>1-المواقع السيئة :</vt:lpstr>
      <vt:lpstr>2- انعدام سرية المعلومات :</vt:lpstr>
      <vt:lpstr>وسائل أمن المعلومات و المحافظة على سريتها :</vt:lpstr>
      <vt:lpstr>3- فيروسات الحاسب :</vt:lpstr>
      <vt:lpstr>4- الإدمان على شبكة الانترنت:</vt:lpstr>
      <vt:lpstr>أضرار إدمان الانترنت : </vt:lpstr>
      <vt:lpstr>(6) قواعد التعامل مع الإنترنت :-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الباب الخامس (الإنترنت )</dc:title>
  <dc:creator>Administrator</dc:creator>
  <cp:lastModifiedBy>LG</cp:lastModifiedBy>
  <cp:revision>16</cp:revision>
  <dcterms:created xsi:type="dcterms:W3CDTF">2014-02-11T05:38:26Z</dcterms:created>
  <dcterms:modified xsi:type="dcterms:W3CDTF">2014-02-14T18:57:04Z</dcterms:modified>
</cp:coreProperties>
</file>