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3" r:id="rId6"/>
    <p:sldId id="264" r:id="rId7"/>
    <p:sldId id="265" r:id="rId8"/>
    <p:sldId id="266" r:id="rId9"/>
    <p:sldId id="267" r:id="rId10"/>
    <p:sldId id="268" r:id="rId11"/>
  </p:sldIdLst>
  <p:sldSz cx="9144000" cy="6858000" type="screen4x3"/>
  <p:notesSz cx="6858000" cy="9144000"/>
  <p:defaultTextStyle>
    <a:defPPr>
      <a:defRPr lang="ar-SA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vertBarState="maximized" horzBarState="maximized">
    <p:restoredLeft sz="84366" autoAdjust="0"/>
    <p:restoredTop sz="94624" autoAdjust="0"/>
  </p:normalViewPr>
  <p:slideViewPr>
    <p:cSldViewPr>
      <p:cViewPr varScale="1">
        <p:scale>
          <a:sx n="51" d="100"/>
          <a:sy n="51" d="100"/>
        </p:scale>
        <p:origin x="-72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ar-SA" smtClean="0"/>
              <a:t>انقر لتحرير نمط العنوان الثانوي الرئيسي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25/08/1433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25/08/1433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25/08/1433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25/08/1433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25/08/1433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25/08/1433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25/08/1433</a:t>
            </a:fld>
            <a:endParaRPr lang="ar-SA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25/08/1433</a:t>
            </a:fld>
            <a:endParaRPr lang="ar-SA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25/08/1433</a:t>
            </a:fld>
            <a:endParaRPr lang="ar-SA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25/08/1433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25/08/1433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عنوان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8ABB09-4A1D-463E-8065-109CC2B7EFAA}" type="datetimeFigureOut">
              <a:rPr lang="ar-SA" smtClean="0"/>
              <a:pPr/>
              <a:t>25/08/1433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SA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مستطيل 4"/>
          <p:cNvSpPr/>
          <p:nvPr/>
        </p:nvSpPr>
        <p:spPr>
          <a:xfrm>
            <a:off x="1714480" y="857232"/>
            <a:ext cx="5426487" cy="1569660"/>
          </a:xfrm>
          <a:prstGeom prst="rect">
            <a:avLst/>
          </a:prstGeom>
          <a:blipFill>
            <a:blip r:embed="rId2"/>
            <a:tile tx="0" ty="0" sx="100000" sy="100000" flip="none" algn="tl"/>
          </a:blipFill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ar-EG" sz="9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صوم رمضان</a:t>
            </a:r>
            <a:endParaRPr lang="ar-SA" sz="96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10242" name="Picture 2" descr="http://www.dammon.net/mimages3/3/ramadan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90553" y="2357430"/>
            <a:ext cx="7010472" cy="407196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3"/>
          <p:cNvSpPr>
            <a:spLocks noChangeArrowheads="1"/>
          </p:cNvSpPr>
          <p:nvPr/>
        </p:nvSpPr>
        <p:spPr bwMode="auto">
          <a:xfrm>
            <a:off x="357158" y="71414"/>
            <a:ext cx="8501122" cy="1323439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ar-EG" sz="4000" b="1" i="0" u="none" strike="noStrike" normalizeH="0" baseline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Calibri" pitchFamily="34" charset="0"/>
                <a:ea typeface="Calibri" pitchFamily="34" charset="0"/>
                <a:cs typeface="Arial" pitchFamily="34" charset="0"/>
              </a:rPr>
              <a:t>3-  </a:t>
            </a:r>
            <a:r>
              <a:rPr lang="ar-EG" sz="40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Calibri" pitchFamily="34" charset="0"/>
                <a:ea typeface="Calibri" pitchFamily="34" charset="0"/>
                <a:cs typeface="Arial" pitchFamily="34" charset="0"/>
              </a:rPr>
              <a:t>أ</a:t>
            </a:r>
            <a:r>
              <a:rPr kumimoji="0" lang="ar-EG" sz="4000" b="1" i="0" u="none" strike="noStrike" normalizeH="0" baseline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Calibri" pitchFamily="34" charset="0"/>
                <a:ea typeface="Calibri" pitchFamily="34" charset="0"/>
                <a:cs typeface="Arial" pitchFamily="34" charset="0"/>
              </a:rPr>
              <a:t>ملأ الفراغات </a:t>
            </a:r>
            <a:r>
              <a:rPr lang="ar-EG" sz="40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Calibri" pitchFamily="34" charset="0"/>
                <a:ea typeface="Calibri" pitchFamily="34" charset="0"/>
                <a:cs typeface="Arial" pitchFamily="34" charset="0"/>
              </a:rPr>
              <a:t>التالية بما يناسبها من الكلمات التي في الدوائر :</a:t>
            </a:r>
            <a:endParaRPr kumimoji="0" lang="ar-EG" sz="3200" b="1" i="0" u="none" strike="noStrike" normalizeH="0" baseline="0" dirty="0" smtClean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شكل بيضاوي 7"/>
          <p:cNvSpPr/>
          <p:nvPr/>
        </p:nvSpPr>
        <p:spPr>
          <a:xfrm>
            <a:off x="7215174" y="1500174"/>
            <a:ext cx="1785918" cy="785818"/>
          </a:xfrm>
          <a:prstGeom prst="ellipse">
            <a:avLst/>
          </a:prstGeom>
          <a:blipFill>
            <a:blip r:embed="rId2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EG" sz="28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القرآن الكريم</a:t>
            </a:r>
            <a:endParaRPr lang="ar-SA" sz="2800" b="1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  <p:sp>
        <p:nvSpPr>
          <p:cNvPr id="13" name="شكل بيضاوي 12"/>
          <p:cNvSpPr/>
          <p:nvPr/>
        </p:nvSpPr>
        <p:spPr>
          <a:xfrm>
            <a:off x="5429224" y="1500174"/>
            <a:ext cx="1785918" cy="785818"/>
          </a:xfrm>
          <a:prstGeom prst="ellipse">
            <a:avLst/>
          </a:prstGeom>
          <a:blipFill>
            <a:blip r:embed="rId2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EG" sz="28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الصائمين</a:t>
            </a:r>
            <a:endParaRPr lang="ar-SA" sz="2800" b="1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  <p:sp>
        <p:nvSpPr>
          <p:cNvPr id="14" name="شكل بيضاوي 13"/>
          <p:cNvSpPr/>
          <p:nvPr/>
        </p:nvSpPr>
        <p:spPr>
          <a:xfrm>
            <a:off x="3643274" y="1500174"/>
            <a:ext cx="1785918" cy="785818"/>
          </a:xfrm>
          <a:prstGeom prst="ellipse">
            <a:avLst/>
          </a:prstGeom>
          <a:blipFill>
            <a:blip r:embed="rId2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EG" sz="28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التراويح</a:t>
            </a:r>
            <a:endParaRPr lang="ar-SA" sz="2800" b="1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  <p:sp>
        <p:nvSpPr>
          <p:cNvPr id="15" name="شكل بيضاوي 14"/>
          <p:cNvSpPr/>
          <p:nvPr/>
        </p:nvSpPr>
        <p:spPr>
          <a:xfrm>
            <a:off x="1857324" y="1500174"/>
            <a:ext cx="1785918" cy="785818"/>
          </a:xfrm>
          <a:prstGeom prst="ellipse">
            <a:avLst/>
          </a:prstGeom>
          <a:blipFill>
            <a:blip r:embed="rId2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EG" sz="28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الدعاء</a:t>
            </a:r>
            <a:endParaRPr lang="ar-SA" sz="2800" b="1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  <p:sp>
        <p:nvSpPr>
          <p:cNvPr id="16" name="شكل بيضاوي 15"/>
          <p:cNvSpPr/>
          <p:nvPr/>
        </p:nvSpPr>
        <p:spPr>
          <a:xfrm>
            <a:off x="71406" y="1500174"/>
            <a:ext cx="1785918" cy="785818"/>
          </a:xfrm>
          <a:prstGeom prst="ellipse">
            <a:avLst/>
          </a:prstGeom>
          <a:blipFill>
            <a:blip r:embed="rId2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EG" sz="28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ليلة القدر</a:t>
            </a:r>
            <a:endParaRPr lang="ar-SA" sz="2800" b="1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  <p:sp>
        <p:nvSpPr>
          <p:cNvPr id="17" name="Rectangle 3"/>
          <p:cNvSpPr>
            <a:spLocks noChangeArrowheads="1"/>
          </p:cNvSpPr>
          <p:nvPr/>
        </p:nvSpPr>
        <p:spPr bwMode="auto">
          <a:xfrm>
            <a:off x="239104" y="2487035"/>
            <a:ext cx="8690614" cy="584775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ar-EG" sz="3200" b="1" i="0" u="none" strike="noStrike" normalizeH="0" baseline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Calibri" pitchFamily="34" charset="0"/>
                <a:ea typeface="Calibri" pitchFamily="34" charset="0"/>
                <a:cs typeface="Arial" pitchFamily="34" charset="0"/>
              </a:rPr>
              <a:t>أ- </a:t>
            </a:r>
            <a:r>
              <a:rPr kumimoji="0" lang="ar-EG" sz="3200" b="1" i="0" u="none" strike="noStrike" normalizeH="0" baseline="0" dirty="0" err="1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Calibri" pitchFamily="34" charset="0"/>
                <a:ea typeface="Calibri" pitchFamily="34" charset="0"/>
                <a:cs typeface="Arial" pitchFamily="34" charset="0"/>
              </a:rPr>
              <a:t>أنا</a:t>
            </a:r>
            <a:r>
              <a:rPr kumimoji="0" lang="ar-EG" sz="3200" b="1" i="0" u="none" strike="noStrike" normalizeH="0" baseline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Calibri" pitchFamily="34" charset="0"/>
                <a:ea typeface="Calibri" pitchFamily="34" charset="0"/>
                <a:cs typeface="Arial" pitchFamily="34" charset="0"/>
              </a:rPr>
              <a:t> أشارك في </a:t>
            </a:r>
            <a:r>
              <a:rPr kumimoji="0" lang="ar-EG" sz="3200" b="1" i="0" u="none" strike="noStrike" normalizeH="0" baseline="0" dirty="0" err="1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Calibri" pitchFamily="34" charset="0"/>
                <a:ea typeface="Calibri" pitchFamily="34" charset="0"/>
                <a:cs typeface="Arial" pitchFamily="34" charset="0"/>
              </a:rPr>
              <a:t>تفطير</a:t>
            </a:r>
            <a:r>
              <a:rPr kumimoji="0" lang="ar-EG" sz="3200" b="1" i="0" u="none" strike="noStrike" normalizeH="0" baseline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Calibri" pitchFamily="34" charset="0"/>
                <a:ea typeface="Calibri" pitchFamily="34" charset="0"/>
                <a:cs typeface="Arial" pitchFamily="34" charset="0"/>
              </a:rPr>
              <a:t> ............. لما في ذلك من الأجر العظيم . </a:t>
            </a:r>
            <a:endParaRPr kumimoji="0" lang="ar-EG" sz="2400" b="1" i="0" u="none" strike="noStrike" normalizeH="0" baseline="0" dirty="0" smtClean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8" name="Rectangle 3"/>
          <p:cNvSpPr>
            <a:spLocks noChangeArrowheads="1"/>
          </p:cNvSpPr>
          <p:nvPr/>
        </p:nvSpPr>
        <p:spPr bwMode="auto">
          <a:xfrm>
            <a:off x="239104" y="3282735"/>
            <a:ext cx="8690614" cy="646331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ar-EG" sz="3600" b="1" i="0" u="none" strike="noStrike" normalizeH="0" baseline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Calibri" pitchFamily="34" charset="0"/>
                <a:ea typeface="Calibri" pitchFamily="34" charset="0"/>
                <a:cs typeface="Arial" pitchFamily="34" charset="0"/>
              </a:rPr>
              <a:t>ب- أنا أصلي</a:t>
            </a:r>
            <a:r>
              <a:rPr kumimoji="0" lang="ar-EG" sz="3600" b="1" i="0" u="none" strike="noStrike" normalizeH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Calibri" pitchFamily="34" charset="0"/>
                <a:ea typeface="Calibri" pitchFamily="34" charset="0"/>
                <a:cs typeface="Arial" pitchFamily="34" charset="0"/>
              </a:rPr>
              <a:t> ............... في رمضان .</a:t>
            </a:r>
            <a:endParaRPr kumimoji="0" lang="ar-EG" sz="2800" b="1" i="0" u="none" strike="noStrike" normalizeH="0" baseline="0" dirty="0" smtClean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20" name="Rectangle 3"/>
          <p:cNvSpPr>
            <a:spLocks noChangeArrowheads="1"/>
          </p:cNvSpPr>
          <p:nvPr/>
        </p:nvSpPr>
        <p:spPr bwMode="auto">
          <a:xfrm>
            <a:off x="239104" y="4139991"/>
            <a:ext cx="8690614" cy="646331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ar-EG" sz="3600" b="1" i="0" u="none" strike="noStrike" normalizeH="0" baseline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Calibri" pitchFamily="34" charset="0"/>
                <a:ea typeface="Calibri" pitchFamily="34" charset="0"/>
                <a:cs typeface="Arial" pitchFamily="34" charset="0"/>
              </a:rPr>
              <a:t>ج- أنا أكثر من قراءة .....................في رمضان .</a:t>
            </a:r>
            <a:endParaRPr kumimoji="0" lang="ar-EG" sz="2800" b="1" i="0" u="none" strike="noStrike" normalizeH="0" baseline="0" dirty="0" smtClean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21" name="Rectangle 3"/>
          <p:cNvSpPr>
            <a:spLocks noChangeArrowheads="1"/>
          </p:cNvSpPr>
          <p:nvPr/>
        </p:nvSpPr>
        <p:spPr bwMode="auto">
          <a:xfrm>
            <a:off x="310542" y="5925941"/>
            <a:ext cx="8690614" cy="646331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ar-EG" sz="3600" b="1" i="0" u="none" strike="noStrike" normalizeH="0" baseline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Calibri" pitchFamily="34" charset="0"/>
                <a:ea typeface="Calibri" pitchFamily="34" charset="0"/>
                <a:cs typeface="Arial" pitchFamily="34" charset="0"/>
              </a:rPr>
              <a:t>هـ</a:t>
            </a:r>
            <a:r>
              <a:rPr kumimoji="0" lang="ar-EG" sz="3600" b="1" i="0" u="none" strike="noStrike" normalizeH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Calibri" pitchFamily="34" charset="0"/>
                <a:ea typeface="Calibri" pitchFamily="34" charset="0"/>
                <a:cs typeface="Arial" pitchFamily="34" charset="0"/>
              </a:rPr>
              <a:t> - أنزل الله تعالى القرآن الكريم في ................... .</a:t>
            </a:r>
            <a:endParaRPr kumimoji="0" lang="ar-EG" sz="2800" b="1" i="0" u="none" strike="noStrike" normalizeH="0" baseline="0" dirty="0" smtClean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22" name="Rectangle 3"/>
          <p:cNvSpPr>
            <a:spLocks noChangeArrowheads="1"/>
          </p:cNvSpPr>
          <p:nvPr/>
        </p:nvSpPr>
        <p:spPr bwMode="auto">
          <a:xfrm>
            <a:off x="285720" y="5068685"/>
            <a:ext cx="8690614" cy="646331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ar-EG" sz="3600" b="1" i="0" u="none" strike="noStrike" normalizeH="0" baseline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Calibri" pitchFamily="34" charset="0"/>
                <a:ea typeface="Calibri" pitchFamily="34" charset="0"/>
                <a:cs typeface="Arial" pitchFamily="34" charset="0"/>
              </a:rPr>
              <a:t>د- أنا أحرص على</a:t>
            </a:r>
            <a:r>
              <a:rPr kumimoji="0" lang="ar-EG" sz="3600" b="1" i="0" u="none" strike="noStrike" normalizeH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Calibri" pitchFamily="34" charset="0"/>
                <a:ea typeface="Calibri" pitchFamily="34" charset="0"/>
                <a:cs typeface="Arial" pitchFamily="34" charset="0"/>
              </a:rPr>
              <a:t> .............. في رمضان .</a:t>
            </a:r>
            <a:endParaRPr kumimoji="0" lang="ar-EG" sz="2800" b="1" i="0" u="none" strike="noStrike" normalizeH="0" baseline="0" dirty="0" smtClean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23" name="Rectangle 3"/>
          <p:cNvSpPr>
            <a:spLocks noChangeArrowheads="1"/>
          </p:cNvSpPr>
          <p:nvPr/>
        </p:nvSpPr>
        <p:spPr bwMode="auto">
          <a:xfrm>
            <a:off x="4214810" y="2435362"/>
            <a:ext cx="1761128" cy="707886"/>
          </a:xfrm>
          <a:prstGeom prst="rect">
            <a:avLst/>
          </a:prstGeom>
          <a:noFill/>
          <a:ln>
            <a:noFill/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ar-EG" sz="4000" b="1" i="0" u="none" strike="noStrike" normalizeH="0" baseline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Calibri" pitchFamily="34" charset="0"/>
                <a:ea typeface="Calibri" pitchFamily="34" charset="0"/>
                <a:cs typeface="Arial" pitchFamily="34" charset="0"/>
              </a:rPr>
              <a:t>الصائمين</a:t>
            </a:r>
            <a:endParaRPr kumimoji="0" lang="ar-EG" sz="3200" b="1" i="0" u="none" strike="noStrike" normalizeH="0" baseline="0" dirty="0" smtClean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24" name="Rectangle 3"/>
          <p:cNvSpPr>
            <a:spLocks noChangeArrowheads="1"/>
          </p:cNvSpPr>
          <p:nvPr/>
        </p:nvSpPr>
        <p:spPr bwMode="auto">
          <a:xfrm>
            <a:off x="4382508" y="3231063"/>
            <a:ext cx="2404070" cy="769441"/>
          </a:xfrm>
          <a:prstGeom prst="rect">
            <a:avLst/>
          </a:prstGeom>
          <a:noFill/>
          <a:ln>
            <a:noFill/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ar-EG" sz="4400" b="1" i="0" u="none" strike="noStrike" normalizeH="0" baseline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Calibri" pitchFamily="34" charset="0"/>
                <a:ea typeface="Calibri" pitchFamily="34" charset="0"/>
                <a:cs typeface="Arial" pitchFamily="34" charset="0"/>
              </a:rPr>
              <a:t>التراويح</a:t>
            </a:r>
            <a:endParaRPr kumimoji="0" lang="ar-EG" sz="3600" b="1" i="0" u="none" strike="noStrike" normalizeH="0" baseline="0" dirty="0" smtClean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25" name="Rectangle 3"/>
          <p:cNvSpPr>
            <a:spLocks noChangeArrowheads="1"/>
          </p:cNvSpPr>
          <p:nvPr/>
        </p:nvSpPr>
        <p:spPr bwMode="auto">
          <a:xfrm>
            <a:off x="3071802" y="4071942"/>
            <a:ext cx="2404070" cy="707886"/>
          </a:xfrm>
          <a:prstGeom prst="rect">
            <a:avLst/>
          </a:prstGeom>
          <a:noFill/>
          <a:ln>
            <a:noFill/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ar-EG" sz="4000" b="1" i="0" u="none" strike="noStrike" normalizeH="0" baseline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Calibri" pitchFamily="34" charset="0"/>
                <a:ea typeface="Calibri" pitchFamily="34" charset="0"/>
                <a:cs typeface="Arial" pitchFamily="34" charset="0"/>
              </a:rPr>
              <a:t>القرآن الكريم</a:t>
            </a:r>
            <a:endParaRPr kumimoji="0" lang="ar-EG" sz="3200" b="1" i="0" u="none" strike="noStrike" normalizeH="0" baseline="0" dirty="0" smtClean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26" name="Rectangle 3"/>
          <p:cNvSpPr>
            <a:spLocks noChangeArrowheads="1"/>
          </p:cNvSpPr>
          <p:nvPr/>
        </p:nvSpPr>
        <p:spPr bwMode="auto">
          <a:xfrm>
            <a:off x="3571868" y="5026895"/>
            <a:ext cx="2404070" cy="830997"/>
          </a:xfrm>
          <a:prstGeom prst="rect">
            <a:avLst/>
          </a:prstGeom>
          <a:noFill/>
          <a:ln>
            <a:noFill/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ar-EG" sz="4800" b="1" i="0" u="none" strike="noStrike" normalizeH="0" baseline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Calibri" pitchFamily="34" charset="0"/>
                <a:ea typeface="Calibri" pitchFamily="34" charset="0"/>
                <a:cs typeface="Arial" pitchFamily="34" charset="0"/>
              </a:rPr>
              <a:t>الدعاء</a:t>
            </a:r>
            <a:endParaRPr kumimoji="0" lang="ar-EG" sz="4000" b="1" i="0" u="none" strike="noStrike" normalizeH="0" baseline="0" dirty="0" smtClean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28" name="Rectangle 3"/>
          <p:cNvSpPr>
            <a:spLocks noChangeArrowheads="1"/>
          </p:cNvSpPr>
          <p:nvPr/>
        </p:nvSpPr>
        <p:spPr bwMode="auto">
          <a:xfrm>
            <a:off x="928662" y="5857892"/>
            <a:ext cx="2404070" cy="769441"/>
          </a:xfrm>
          <a:prstGeom prst="rect">
            <a:avLst/>
          </a:prstGeom>
          <a:noFill/>
          <a:ln>
            <a:noFill/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ar-EG" sz="4400" b="1" i="0" u="none" strike="noStrike" normalizeH="0" baseline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Calibri" pitchFamily="34" charset="0"/>
                <a:ea typeface="Calibri" pitchFamily="34" charset="0"/>
                <a:cs typeface="Arial" pitchFamily="34" charset="0"/>
              </a:rPr>
              <a:t>ليلة القدر </a:t>
            </a:r>
            <a:endParaRPr kumimoji="0" lang="ar-EG" sz="3600" b="1" i="0" u="none" strike="noStrike" normalizeH="0" baseline="0" dirty="0" smtClean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/>
      <p:bldP spid="25" grpId="0"/>
      <p:bldP spid="26" grpId="0"/>
      <p:bldP spid="2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75" name="Picture 39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339752" y="744922"/>
            <a:ext cx="5472608" cy="49011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" name="مستطيل 40"/>
          <p:cNvSpPr/>
          <p:nvPr/>
        </p:nvSpPr>
        <p:spPr>
          <a:xfrm>
            <a:off x="2843808" y="1211268"/>
            <a:ext cx="3528392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ar-SA" sz="96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تمهيد</a:t>
            </a:r>
            <a:endParaRPr lang="ar-SA" sz="96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4" name="bigImage" descr="http://ts4.mm.bing.net/images/thumbnail.aspx?q=4717502503846931&amp;id=7021ecb8bc152266f7430253ee4cefc1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2357422" cy="2000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http://www.syadh.com/vb/imgcache9/31023.jpg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10" y="928670"/>
            <a:ext cx="8120821" cy="5023460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sp>
        <p:nvSpPr>
          <p:cNvPr id="3" name="مستطيل 2"/>
          <p:cNvSpPr/>
          <p:nvPr/>
        </p:nvSpPr>
        <p:spPr>
          <a:xfrm>
            <a:off x="1381418" y="2786058"/>
            <a:ext cx="5976664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ar-EG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ما العبادة المرتبطة بشهر رمضان ؟</a:t>
            </a:r>
            <a:endParaRPr lang="en-US" sz="5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4" name="rg_hi" descr="ANd9GcRYZCKVN2ErK4hw8kE9MztoRMWWMFj_TwyUK-JFxtGTfZJsdojM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43768" y="0"/>
            <a:ext cx="2000232" cy="15001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" name="صورة 45" descr="img_1301184190_534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71600" y="980728"/>
            <a:ext cx="7380956" cy="513810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8477" name="Rectangle 45"/>
          <p:cNvSpPr>
            <a:spLocks noChangeArrowheads="1"/>
          </p:cNvSpPr>
          <p:nvPr/>
        </p:nvSpPr>
        <p:spPr bwMode="auto">
          <a:xfrm>
            <a:off x="2643174" y="1484784"/>
            <a:ext cx="3657018" cy="923330"/>
          </a:xfrm>
          <a:prstGeom prst="rect">
            <a:avLst/>
          </a:prstGeom>
          <a:blipFill>
            <a:blip r:embed="rId3"/>
            <a:tile tx="0" ty="0" sx="100000" sy="100000" flip="none" algn="tl"/>
          </a:blip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marR="0" lvl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ar-EG" sz="5400" b="1" i="0" u="none" strike="noStrike" spc="50" normalizeH="0" baseline="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alibri" pitchFamily="34" charset="0"/>
                <a:ea typeface="Calibri" pitchFamily="34" charset="0"/>
                <a:cs typeface="Arial" pitchFamily="34" charset="0"/>
              </a:rPr>
              <a:t>معنى الصوم :</a:t>
            </a:r>
            <a:endParaRPr kumimoji="0" lang="ar-EG" sz="4400" b="1" i="0" u="none" strike="noStrike" spc="50" normalizeH="0" baseline="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8478" name="Rectangle 46"/>
          <p:cNvSpPr>
            <a:spLocks noChangeArrowheads="1"/>
          </p:cNvSpPr>
          <p:nvPr/>
        </p:nvSpPr>
        <p:spPr bwMode="auto">
          <a:xfrm>
            <a:off x="1285852" y="2928934"/>
            <a:ext cx="5286412" cy="2800767"/>
          </a:xfrm>
          <a:prstGeom prst="rect">
            <a:avLst/>
          </a:prstGeom>
          <a:blipFill>
            <a:blip r:embed="rId4"/>
            <a:tile tx="0" ty="0" sx="100000" sy="100000" flip="none" algn="tl"/>
          </a:blip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ar-EG" sz="4400" b="1" i="0" u="none" strike="noStrike" normalizeH="0" baseline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Calibri" pitchFamily="34" charset="0"/>
                <a:ea typeface="Calibri" pitchFamily="34" charset="0"/>
                <a:cs typeface="Arial" pitchFamily="34" charset="0"/>
              </a:rPr>
              <a:t>التعبد لله تعالى بترك الطعام والشراب وغيرهما من </a:t>
            </a:r>
            <a:r>
              <a:rPr kumimoji="0" lang="ar-EG" sz="4400" b="1" i="0" u="none" strike="noStrike" normalizeH="0" baseline="0" dirty="0" err="1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Calibri" pitchFamily="34" charset="0"/>
                <a:ea typeface="Calibri" pitchFamily="34" charset="0"/>
                <a:cs typeface="Arial" pitchFamily="34" charset="0"/>
              </a:rPr>
              <a:t>المفطرات</a:t>
            </a:r>
            <a:r>
              <a:rPr kumimoji="0" lang="ar-EG" sz="4400" b="1" i="0" u="none" strike="noStrike" normalizeH="0" baseline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Calibri" pitchFamily="34" charset="0"/>
                <a:ea typeface="Calibri" pitchFamily="34" charset="0"/>
                <a:cs typeface="Arial" pitchFamily="34" charset="0"/>
              </a:rPr>
              <a:t> من طلوع الفجر إلى غروب الشمس .</a:t>
            </a:r>
            <a:endParaRPr kumimoji="0" lang="ar-EG" sz="3600" b="1" i="0" u="none" strike="noStrike" normalizeH="0" baseline="0" dirty="0" smtClean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rg_hi" descr="ANd9GcT1NEU3EecgJyYRqyZu6zY_8xyj7_XqqK_m07mxH91iXROsEfHK"/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296150" y="0"/>
            <a:ext cx="1847850" cy="15001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4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4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84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7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ستطيل 1"/>
          <p:cNvSpPr/>
          <p:nvPr/>
        </p:nvSpPr>
        <p:spPr>
          <a:xfrm>
            <a:off x="2357422" y="332656"/>
            <a:ext cx="4264309" cy="830997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ar-EG" sz="4800" b="1" dirty="0" smtClean="0"/>
              <a:t>دليل وجوب الصيام :</a:t>
            </a:r>
            <a:endParaRPr lang="ar-SA" sz="4800" b="1" dirty="0"/>
          </a:p>
        </p:txBody>
      </p:sp>
      <p:pic>
        <p:nvPicPr>
          <p:cNvPr id="4" name="صورة 3" descr="21.jpg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rgbClr val="92D050">
                <a:tint val="45000"/>
                <a:satMod val="400000"/>
              </a:srgbClr>
            </a:duotone>
          </a:blip>
          <a:stretch>
            <a:fillRect/>
          </a:stretch>
        </p:blipFill>
        <p:spPr>
          <a:xfrm rot="5400000">
            <a:off x="2411760" y="-243408"/>
            <a:ext cx="4464496" cy="806489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5" name="مستطيل 4"/>
          <p:cNvSpPr/>
          <p:nvPr/>
        </p:nvSpPr>
        <p:spPr>
          <a:xfrm>
            <a:off x="752323" y="2662664"/>
            <a:ext cx="7388371" cy="2123658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ar-EG" sz="4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قوله تعالى : ( يا أيها الذين </a:t>
            </a:r>
            <a:r>
              <a:rPr lang="ar-EG" sz="44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ءامنوا</a:t>
            </a:r>
            <a:r>
              <a:rPr lang="ar-EG" sz="4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كتب عليكم الصيام كما كتب على الذين من قبلكم لعلكم تتقون )</a:t>
            </a:r>
            <a:endParaRPr lang="ar-SA" sz="4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6" name="il_fi" descr="e4beb245682ab8027574a0acf9cec498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215206" y="0"/>
            <a:ext cx="1928794" cy="1714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://www.montdabishah.net/upload/upload/wh_5224141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8426" y="1714488"/>
            <a:ext cx="7599788" cy="471490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3075" name="Rectangle 3"/>
          <p:cNvSpPr>
            <a:spLocks noChangeArrowheads="1"/>
          </p:cNvSpPr>
          <p:nvPr/>
        </p:nvSpPr>
        <p:spPr bwMode="auto">
          <a:xfrm>
            <a:off x="4025318" y="357166"/>
            <a:ext cx="4261458" cy="1015663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ar-EG" sz="6000" b="1" i="0" u="none" strike="noStrike" normalizeH="0" baseline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Calibri" pitchFamily="34" charset="0"/>
                <a:ea typeface="Calibri" pitchFamily="34" charset="0"/>
                <a:cs typeface="Arial" pitchFamily="34" charset="0"/>
              </a:rPr>
              <a:t>فوائد الصيام :</a:t>
            </a:r>
            <a:endParaRPr kumimoji="0" lang="ar-EG" sz="4800" b="1" i="0" u="none" strike="noStrike" normalizeH="0" baseline="0" dirty="0" smtClean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1034216" y="2357430"/>
            <a:ext cx="6481290" cy="31700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lvl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ar-EG" sz="4000" b="1" i="0" u="none" strike="noStrike" cap="all" normalizeH="0" baseline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Calibri" pitchFamily="34" charset="0"/>
                <a:ea typeface="Calibri" pitchFamily="34" charset="0"/>
                <a:cs typeface="Arial" pitchFamily="34" charset="0"/>
              </a:rPr>
              <a:t>1- الصيام سبب لتقوى .</a:t>
            </a:r>
          </a:p>
          <a:p>
            <a:pPr marL="0" marR="0" lvl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ar-EG" sz="40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Calibri" pitchFamily="34" charset="0"/>
                <a:cs typeface="Arial" pitchFamily="34" charset="0"/>
              </a:rPr>
              <a:t>2- الصيام يربي نفوسنا على الطاعة ويعودها الصبر .</a:t>
            </a:r>
          </a:p>
          <a:p>
            <a:pPr marL="0" marR="0" lvl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ar-EG" sz="4000" b="1" i="0" u="none" strike="noStrike" cap="all" normalizeH="0" baseline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Calibri" pitchFamily="34" charset="0"/>
                <a:cs typeface="Arial" pitchFamily="34" charset="0"/>
              </a:rPr>
              <a:t>3-</a:t>
            </a:r>
            <a:r>
              <a:rPr kumimoji="0" lang="ar-EG" sz="4000" b="1" i="0" u="none" strike="noStrike" cap="all" normalizeH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Calibri" pitchFamily="34" charset="0"/>
                <a:cs typeface="Arial" pitchFamily="34" charset="0"/>
              </a:rPr>
              <a:t> الصيام يذكرنا الفقراء والمساكين فنساعدهم بما نستطيع .</a:t>
            </a:r>
            <a:endParaRPr kumimoji="0" lang="ar-EG" sz="3200" b="1" i="0" u="none" strike="noStrike" cap="all" normalizeH="0" baseline="0" dirty="0" smtClean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il_fi" descr="e4beb245682ab8027574a0acf9cec498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1928794" cy="1714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0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0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0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07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07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07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07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07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07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07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07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9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339752" y="744922"/>
            <a:ext cx="5472608" cy="49011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مستطيل 5"/>
          <p:cNvSpPr/>
          <p:nvPr/>
        </p:nvSpPr>
        <p:spPr>
          <a:xfrm>
            <a:off x="3000364" y="1357298"/>
            <a:ext cx="3528392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ar-EG" sz="96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الأسئلة</a:t>
            </a:r>
            <a:endParaRPr lang="ar-SA" sz="96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4" name="il_fi" descr="e4beb245682ab8027574a0acf9cec498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1928794" cy="1714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" name="صورة 45" descr="img_1301184190_534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71600" y="980728"/>
            <a:ext cx="7380956" cy="513810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8477" name="Rectangle 45"/>
          <p:cNvSpPr>
            <a:spLocks noChangeArrowheads="1"/>
          </p:cNvSpPr>
          <p:nvPr/>
        </p:nvSpPr>
        <p:spPr bwMode="auto">
          <a:xfrm>
            <a:off x="1461406" y="1428736"/>
            <a:ext cx="4896544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ar-EG" sz="32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Arial" pitchFamily="34" charset="0"/>
              </a:rPr>
              <a:t>1- ما الشهر</a:t>
            </a:r>
            <a:r>
              <a:rPr kumimoji="0" lang="ar-EG" sz="3200" b="1" i="0" u="none" strike="noStrike" cap="none" normalizeH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Arial" pitchFamily="34" charset="0"/>
              </a:rPr>
              <a:t> الذي يصومه المسلمون في جميع أنحاء الأرض ؟</a:t>
            </a:r>
            <a:endParaRPr kumimoji="0" lang="ar-EG" sz="24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8478" name="Rectangle 46"/>
          <p:cNvSpPr>
            <a:spLocks noChangeArrowheads="1"/>
          </p:cNvSpPr>
          <p:nvPr/>
        </p:nvSpPr>
        <p:spPr bwMode="auto">
          <a:xfrm>
            <a:off x="1714480" y="3105693"/>
            <a:ext cx="4609528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ar-EG" sz="80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Calibri" pitchFamily="34" charset="0"/>
                <a:ea typeface="Calibri" pitchFamily="34" charset="0"/>
                <a:cs typeface="Arial" pitchFamily="34" charset="0"/>
              </a:rPr>
              <a:t>رمضان .</a:t>
            </a:r>
            <a:endParaRPr kumimoji="0" lang="ar-EG" sz="6600" b="1" i="0" u="none" strike="noStrike" cap="none" normalizeH="0" baseline="0" dirty="0" smtClean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il_fi" descr="e4beb245682ab8027574a0acf9cec498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1928794" cy="1714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847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4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4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84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7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3"/>
          <p:cNvSpPr>
            <a:spLocks noChangeArrowheads="1"/>
          </p:cNvSpPr>
          <p:nvPr/>
        </p:nvSpPr>
        <p:spPr bwMode="auto">
          <a:xfrm>
            <a:off x="1643042" y="444981"/>
            <a:ext cx="6858048" cy="769441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ar-EG" sz="4400" b="1" i="0" u="none" strike="noStrike" normalizeH="0" baseline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Calibri" pitchFamily="34" charset="0"/>
                <a:ea typeface="Calibri" pitchFamily="34" charset="0"/>
                <a:cs typeface="Arial" pitchFamily="34" charset="0"/>
              </a:rPr>
              <a:t>2- أذكر الدليل على وجوب الصيام</a:t>
            </a:r>
            <a:r>
              <a:rPr kumimoji="0" lang="ar-EG" sz="4400" b="1" i="0" u="none" strike="noStrike" normalizeH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Calibri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ar-EG" sz="4400" b="1" i="0" u="none" strike="noStrike" normalizeH="0" baseline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Calibri" pitchFamily="34" charset="0"/>
                <a:ea typeface="Calibri" pitchFamily="34" charset="0"/>
                <a:cs typeface="Arial" pitchFamily="34" charset="0"/>
              </a:rPr>
              <a:t>.</a:t>
            </a:r>
            <a:endParaRPr kumimoji="0" lang="ar-EG" sz="3600" b="1" i="0" u="none" strike="noStrike" normalizeH="0" baseline="0" dirty="0" smtClean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صورة 4" descr="21.jpg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rgbClr val="92D050">
                <a:tint val="45000"/>
                <a:satMod val="400000"/>
              </a:srgbClr>
            </a:duotone>
          </a:blip>
          <a:stretch>
            <a:fillRect/>
          </a:stretch>
        </p:blipFill>
        <p:spPr>
          <a:xfrm rot="5400000">
            <a:off x="2411760" y="-243408"/>
            <a:ext cx="4464496" cy="806489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6" name="مستطيل 5"/>
          <p:cNvSpPr/>
          <p:nvPr/>
        </p:nvSpPr>
        <p:spPr>
          <a:xfrm>
            <a:off x="752323" y="2662664"/>
            <a:ext cx="7388371" cy="2123658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ar-EG" sz="4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قوله تعالى : ( يا أيها الذين </a:t>
            </a:r>
            <a:r>
              <a:rPr lang="ar-EG" sz="44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ءامنوا</a:t>
            </a:r>
            <a:r>
              <a:rPr lang="ar-EG" sz="4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كتب عليكم الصيام كما كتب على الذين من قبلكم لعلكم تتقون )</a:t>
            </a:r>
            <a:endParaRPr lang="ar-SA" sz="4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7" name="il_fi" descr="e4beb245682ab8027574a0acf9cec498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1928794" cy="1714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theme/theme1.xml><?xml version="1.0" encoding="utf-8"?>
<a:theme xmlns:a="http://schemas.openxmlformats.org/drawingml/2006/main" name="سمة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78</TotalTime>
  <Words>192</Words>
  <Application>Microsoft Office PowerPoint</Application>
  <PresentationFormat>عرض على الشاشة (3:4)‏</PresentationFormat>
  <Paragraphs>32</Paragraphs>
  <Slides>10</Slides>
  <Notes>0</Notes>
  <HiddenSlides>0</HiddenSlides>
  <MMClips>0</MMClips>
  <ScaleCrop>false</ScaleCrop>
  <HeadingPairs>
    <vt:vector size="4" baseType="variant">
      <vt:variant>
        <vt:lpstr>سمة</vt:lpstr>
      </vt:variant>
      <vt:variant>
        <vt:i4>1</vt:i4>
      </vt:variant>
      <vt:variant>
        <vt:lpstr>عناوين الشرائح</vt:lpstr>
      </vt:variant>
      <vt:variant>
        <vt:i4>10</vt:i4>
      </vt:variant>
    </vt:vector>
  </HeadingPairs>
  <TitlesOfParts>
    <vt:vector size="11" baseType="lpstr">
      <vt:lpstr>سمة Office</vt:lpstr>
      <vt:lpstr>الشريحة 1</vt:lpstr>
      <vt:lpstr>الشريحة 2</vt:lpstr>
      <vt:lpstr>الشريحة 3</vt:lpstr>
      <vt:lpstr>الشريحة 4</vt:lpstr>
      <vt:lpstr>الشريحة 5</vt:lpstr>
      <vt:lpstr>الشريحة 6</vt:lpstr>
      <vt:lpstr>الشريحة 7</vt:lpstr>
      <vt:lpstr>الشريحة 8</vt:lpstr>
      <vt:lpstr>الشريحة 9</vt:lpstr>
      <vt:lpstr>الشريحة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الشريحة 1</dc:title>
  <cp:lastModifiedBy>Admin</cp:lastModifiedBy>
  <cp:revision>22</cp:revision>
  <dcterms:modified xsi:type="dcterms:W3CDTF">2012-07-14T00:13:33Z</dcterms:modified>
</cp:coreProperties>
</file>