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نمط ذو سمات 1 - تميي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8E809-B9B4-4ED7-A52D-957711DFFE51}" type="datetimeFigureOut">
              <a:rPr lang="ar-SA" smtClean="0"/>
              <a:pPr/>
              <a:t>14/03/1434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2A183-2F9A-4A25-9AE2-1A6F3DA2626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500926" cy="16430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785926"/>
            <a:ext cx="3714776" cy="42862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0" y="2285992"/>
          <a:ext cx="9144000" cy="4572008"/>
        </p:xfrm>
        <a:graphic>
          <a:graphicData uri="http://schemas.openxmlformats.org/drawingml/2006/table">
            <a:tbl>
              <a:tblPr rtl="1">
                <a:tableStyleId>{775DCB02-9BB8-47FD-8907-85C794F793BA}</a:tableStyleId>
              </a:tblPr>
              <a:tblGrid>
                <a:gridCol w="9144000"/>
              </a:tblGrid>
              <a:tr h="58189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800" b="1" i="1" u="sng" dirty="0">
                          <a:solidFill>
                            <a:srgbClr val="C00000"/>
                          </a:solidFill>
                        </a:rPr>
                        <a:t>الدورات في الغلاف الحيوي </a:t>
                      </a:r>
                      <a:endParaRPr lang="en-US" sz="2800" b="1" i="1" u="sng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/>
                </a:tc>
              </a:tr>
              <a:tr h="3990116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400" b="1" i="1" dirty="0" smtClean="0"/>
                        <a:t>يعاد </a:t>
                      </a:r>
                      <a:r>
                        <a:rPr lang="ar-SA" sz="2400" b="1" i="1" dirty="0"/>
                        <a:t>تدوير المواد المغذية التي تحتاج إليها المخلوقات الحية لتؤدي وظائفها الحيوية وذلك بوساطة </a:t>
                      </a:r>
                      <a:r>
                        <a:rPr lang="ar-SA" sz="2400" b="1" i="1" u="sng" dirty="0">
                          <a:solidFill>
                            <a:srgbClr val="C00000"/>
                          </a:solidFill>
                        </a:rPr>
                        <a:t>العمليات الجيو كيميائية الحيوية</a:t>
                      </a:r>
                      <a:r>
                        <a:rPr lang="ar-SA" sz="2400" b="1" i="1" dirty="0"/>
                        <a:t> وسنناقش </a:t>
                      </a:r>
                      <a:r>
                        <a:rPr lang="ar-SA" sz="2400" b="1" i="1" dirty="0" smtClean="0"/>
                        <a:t>أهم </a:t>
                      </a:r>
                      <a:r>
                        <a:rPr lang="ar-SA" sz="2400" b="1" i="1" dirty="0"/>
                        <a:t>الدورات في الغلاف الحيوي هي: </a:t>
                      </a:r>
                      <a:endParaRPr lang="ar-SA" sz="2400" b="1" i="1" dirty="0" smtClean="0"/>
                    </a:p>
                    <a:p>
                      <a:pPr algn="r" rtl="1">
                        <a:spcAft>
                          <a:spcPts val="0"/>
                        </a:spcAft>
                        <a:buFontTx/>
                        <a:buNone/>
                      </a:pPr>
                      <a:endParaRPr lang="ar-SA" sz="3200" dirty="0" smtClean="0"/>
                    </a:p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400" b="1" i="1" dirty="0" smtClean="0"/>
                        <a:t>1- </a:t>
                      </a:r>
                      <a:r>
                        <a:rPr lang="ar-SA" sz="2400" b="1" i="1" dirty="0"/>
                        <a:t>دورة </a:t>
                      </a:r>
                      <a:r>
                        <a:rPr lang="ar-SA" sz="2400" b="1" i="1" dirty="0" smtClean="0"/>
                        <a:t>الماء                          </a:t>
                      </a:r>
                      <a:r>
                        <a:rPr lang="ar-SA" sz="2400" b="1" i="1" dirty="0"/>
                        <a:t>2- دورتا الكربون </a:t>
                      </a:r>
                      <a:r>
                        <a:rPr lang="ar-SA" sz="2400" b="1" i="1" dirty="0" smtClean="0"/>
                        <a:t>والأكسجين</a:t>
                      </a:r>
                    </a:p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endParaRPr lang="ar-SA" sz="2400" b="1" i="1" dirty="0" smtClean="0"/>
                    </a:p>
                    <a:p>
                      <a:pPr algn="ctr" rtl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2400" b="1" i="1" dirty="0" smtClean="0"/>
                        <a:t>3- دورة النيتروجين          4- دورة الفسفور </a:t>
                      </a:r>
                      <a:r>
                        <a:rPr lang="ar-SA" sz="2400" b="1" dirty="0" smtClean="0"/>
                        <a:t> </a:t>
                      </a:r>
                      <a:endParaRPr lang="en-US" sz="2400" b="1" i="1" dirty="0"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/>
                </a:tc>
              </a:tr>
            </a:tbl>
          </a:graphicData>
        </a:graphic>
      </p:graphicFrame>
      <p:cxnSp>
        <p:nvCxnSpPr>
          <p:cNvPr id="7" name="رابط مستقيم 6"/>
          <p:cNvCxnSpPr/>
          <p:nvPr/>
        </p:nvCxnSpPr>
        <p:spPr>
          <a:xfrm rot="10800000">
            <a:off x="214282" y="1500174"/>
            <a:ext cx="5929354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-1" y="857232"/>
          <a:ext cx="9144001" cy="6000768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1014437"/>
                <a:gridCol w="8129564"/>
              </a:tblGrid>
              <a:tr h="375048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C00000"/>
                          </a:solidFill>
                        </a:rPr>
                        <a:t>1- دورة الماء</a:t>
                      </a:r>
                      <a:endParaRPr lang="en-US" sz="24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62533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FF0000"/>
                          </a:solidFill>
                        </a:rPr>
                        <a:t>خطواتها</a:t>
                      </a:r>
                      <a:endParaRPr lang="en-US" sz="24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- تتم دورة الماء في الغلاف الحيوي كما في الخطوات التالية: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1- يتبخر الماء إلى الغلاف الجوي من المسطحات المائية والتربة والمخلوقات الحية.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2- يرتفع بخار الماء في الغلاف الجوي ثم يبرد تدريجياً ويتكثف على شكل قطرات سائلة وتتشكل الغيوم.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3- يسقط الماء من الغيوم على صورة مطر أو ثلج أو بَرَد على سطح الأرض. 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4- يصل الماء إلى المسطحات المائية وإلى جوف الأرض وإلى المخلوقات الحية.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5- يتبخر الماء إلى الغلاف الجوي وهكذا تعاد الدورة مرة أخرى. 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</a:tr>
              <a:tr h="3000384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i="1" dirty="0">
                          <a:solidFill>
                            <a:srgbClr val="FF0000"/>
                          </a:solidFill>
                        </a:rPr>
                        <a:t>ملاحظات</a:t>
                      </a:r>
                      <a:endParaRPr lang="en-US" sz="24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u="sng" dirty="0" smtClean="0">
                          <a:solidFill>
                            <a:srgbClr val="C00000"/>
                          </a:solidFill>
                        </a:rPr>
                        <a:t>*تعريف </a:t>
                      </a:r>
                      <a:r>
                        <a:rPr lang="ar-SA" sz="2000" b="1" i="1" u="sng" dirty="0">
                          <a:solidFill>
                            <a:srgbClr val="C00000"/>
                          </a:solidFill>
                        </a:rPr>
                        <a:t>المادة: </a:t>
                      </a:r>
                      <a:r>
                        <a:rPr lang="ar-SA" sz="2000" b="1" i="1" dirty="0"/>
                        <a:t>هي أي شيء يحتل حيزاً وله كتلة المخلوق الحي.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u="sng" dirty="0" smtClean="0">
                          <a:solidFill>
                            <a:srgbClr val="C00000"/>
                          </a:solidFill>
                        </a:rPr>
                        <a:t>*تعريف </a:t>
                      </a:r>
                      <a:r>
                        <a:rPr lang="ar-SA" sz="2000" b="1" i="1" u="sng" dirty="0">
                          <a:solidFill>
                            <a:srgbClr val="C00000"/>
                          </a:solidFill>
                        </a:rPr>
                        <a:t>المادة المغذية: </a:t>
                      </a:r>
                      <a:r>
                        <a:rPr lang="ar-SA" sz="2000" b="1" i="1" dirty="0"/>
                        <a:t>هي مادة كيميائية يجب أن يحصل عليها المخلوق الحي من بيئته للقيام بعملياته الحيوية واستمرار حياته.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u="sng" dirty="0" smtClean="0">
                          <a:solidFill>
                            <a:srgbClr val="C00000"/>
                          </a:solidFill>
                        </a:rPr>
                        <a:t>*تعريف </a:t>
                      </a:r>
                      <a:r>
                        <a:rPr lang="ar-SA" sz="2000" b="1" i="1" u="sng" dirty="0">
                          <a:solidFill>
                            <a:srgbClr val="C00000"/>
                          </a:solidFill>
                        </a:rPr>
                        <a:t>الدورة الجيو كيميائية الحيوية: </a:t>
                      </a:r>
                      <a:r>
                        <a:rPr lang="ar-SA" sz="2000" b="1" i="1" dirty="0"/>
                        <a:t>هي عملية تبادل المواد ضمن الغلاف الحيوي.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تبلغ نسبة الماء العذب 3٪.فقط من حجم الماء الكلي على الأرض.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تبلغ نسبة الماء العذب المتوفر للمخلوقات الحية 31٪.فقط من الحجم الكلي للماء العذب.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يوجد 69٪.تقريباً من مجمل الماء العذب في القطبين والجبال الجليدية ولذلك فهو غير متاح لاستخدام المخلوقات الحية.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-24"/>
            <a:ext cx="4786346" cy="71438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3999" cy="6143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71414"/>
            <a:ext cx="4786346" cy="50006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9" y="71414"/>
            <a:ext cx="5143536" cy="571504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0" y="785794"/>
          <a:ext cx="9144000" cy="6072206"/>
        </p:xfrm>
        <a:graphic>
          <a:graphicData uri="http://schemas.openxmlformats.org/drawingml/2006/table">
            <a:tbl>
              <a:tblPr rtl="1">
                <a:tableStyleId>{775DCB02-9BB8-47FD-8907-85C794F793BA}</a:tableStyleId>
              </a:tblPr>
              <a:tblGrid>
                <a:gridCol w="867957"/>
                <a:gridCol w="8276043"/>
              </a:tblGrid>
              <a:tr h="379513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FF0000"/>
                          </a:solidFill>
                        </a:rPr>
                        <a:t>2- دورتا الكربون والأكسجين</a:t>
                      </a:r>
                      <a:endParaRPr lang="en-US" sz="20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6565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خطواتها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- تتم دورتا الكربون والأكسجين في الغلاف الحيوي كما في الخطوات التالية: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 1- تقوم النباتات الخضراء والطحالب بعملية البناء الضوئي فتأخذ </a:t>
                      </a:r>
                      <a:r>
                        <a:rPr lang="ar-SA" sz="2000" u="sng" dirty="0"/>
                        <a:t>غاز ثاني أكسيد الكربون</a:t>
                      </a:r>
                      <a:r>
                        <a:rPr lang="ar-SA" sz="2000" dirty="0"/>
                        <a:t> من الهواء 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 2- يتحد ثاني أكسيد الكربون مع الماء لينتج الكربوهيدرات ويتحرر </a:t>
                      </a:r>
                      <a:r>
                        <a:rPr lang="ar-SA" sz="2000" u="sng" dirty="0"/>
                        <a:t>غاز الأكسجين</a:t>
                      </a:r>
                      <a:r>
                        <a:rPr lang="ar-SA" sz="2000" dirty="0"/>
                        <a:t> إلى الهواء.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 3- تتغذى المخلوقات الحية ( آكلات الأعشاب + آكلات اللحوم ) على الكربوهيدرات. 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 4- تقوم المخلوقات الحية بعملية التنفس للحصول على الطاقة من الكربوهيدرات ويتحرر </a:t>
                      </a:r>
                      <a:r>
                        <a:rPr lang="ar-SA" sz="2000" u="sng" dirty="0"/>
                        <a:t>غاز ثاني أكسيد الكربون</a:t>
                      </a:r>
                      <a:r>
                        <a:rPr lang="ar-SA" sz="2000" dirty="0"/>
                        <a:t> 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 5- يعود </a:t>
                      </a:r>
                      <a:r>
                        <a:rPr lang="ar-SA" sz="2000" u="sng" dirty="0"/>
                        <a:t>غاز ثاني أكسيد الكربون</a:t>
                      </a:r>
                      <a:r>
                        <a:rPr lang="ar-SA" sz="2000" dirty="0"/>
                        <a:t> إلى الهواء مرة أخرى وتعاد الدورة من جديد وهكذا. 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  <a:tr h="303610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i="1" dirty="0">
                          <a:solidFill>
                            <a:srgbClr val="FF0000"/>
                          </a:solidFill>
                        </a:rPr>
                        <a:t>ملاحظات</a:t>
                      </a:r>
                      <a:endParaRPr lang="en-US" sz="1800" b="1" i="1" dirty="0">
                        <a:solidFill>
                          <a:srgbClr val="FF0000"/>
                        </a:solidFill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* يدخل الكربون والأكسجين ضمن عمليتين حيويتين رئيستين هما </a:t>
                      </a:r>
                      <a:r>
                        <a:rPr lang="ar-SA" sz="2000" u="sng" dirty="0"/>
                        <a:t>البناء الضوئي</a:t>
                      </a:r>
                      <a:r>
                        <a:rPr lang="ar-SA" sz="2000" dirty="0"/>
                        <a:t> و</a:t>
                      </a:r>
                      <a:r>
                        <a:rPr lang="ar-SA" sz="2000" u="sng" dirty="0"/>
                        <a:t>التنفس</a:t>
                      </a:r>
                      <a:r>
                        <a:rPr lang="ar-SA" sz="2000" dirty="0"/>
                        <a:t>. 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* يوجد الكربون على صورة وقود أحفوري ( فحم – نفط – غاز طبيعي ) لملايين السنين.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 smtClean="0"/>
                        <a:t>* </a:t>
                      </a:r>
                      <a:r>
                        <a:rPr lang="ar-SA" sz="2000" dirty="0"/>
                        <a:t>يتحرر الوقود الأحفوري عند حرقه مما يزيد من نسبة غاز ثاني أكسيد الكربون الغلاف الجوي.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* يوجد الكربون والأكسجين على صورة كربونات الكالسيوم.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* توجد كربونات الكالسيوم في المخلوقات المائية كالعوالق النباتية والمرجان والمحار وبعض الطحالب وعند سقوطها إلى قاع </a:t>
                      </a:r>
                      <a:r>
                        <a:rPr lang="ar-SA" sz="2000" dirty="0" smtClean="0"/>
                        <a:t>المحيط </a:t>
                      </a:r>
                      <a:r>
                        <a:rPr lang="ar-SA" sz="2000" dirty="0"/>
                        <a:t>تشكل ترسبات واسعة من الصخور الكلسية.</a:t>
                      </a:r>
                      <a:endParaRPr lang="en-US" sz="2000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/>
                        <a:t>* تقوم عمليات </a:t>
                      </a:r>
                      <a:r>
                        <a:rPr lang="ar-SA" sz="2000" dirty="0" smtClean="0"/>
                        <a:t>النحت </a:t>
                      </a:r>
                      <a:r>
                        <a:rPr lang="ar-SA" sz="2000" dirty="0"/>
                        <a:t>والتجوية بتحرير عنصر الكربون وعنصر الأكسجين المحصوران في الصخور الكلسية لتصبح هذه العناصر  </a:t>
                      </a:r>
                      <a:r>
                        <a:rPr lang="ar-SA" sz="2000" dirty="0" smtClean="0"/>
                        <a:t>جزءًا </a:t>
                      </a:r>
                      <a:r>
                        <a:rPr lang="ar-SA" sz="2000" dirty="0"/>
                        <a:t>من دورتا الكربون والأكسجين.</a:t>
                      </a:r>
                      <a:endParaRPr lang="en-US" sz="2000" b="1" i="1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59302" marR="59302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9" y="71414"/>
            <a:ext cx="5143536" cy="50006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71414"/>
            <a:ext cx="4286280" cy="57150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0" y="761792"/>
          <a:ext cx="9144000" cy="6117331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914453"/>
                <a:gridCol w="8229547"/>
              </a:tblGrid>
              <a:tr h="283677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3- دورة النيتروجين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12" marR="59312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692084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خطواتها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12" marR="5931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- تتم دورة النيتروجين في الغلاف الحيوي كما في الخطوات التالية: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1- تمتص النباتات ( المنتجات ) النيتروجين ومركباته من التربة وتحولها إلى بروتينات.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2- تتغذى المستهلكات على النباتات والحيوانات فتحصل منها على النيتروجين.</a:t>
                      </a:r>
                      <a:endParaRPr lang="en-US" sz="1800" b="1" i="1" dirty="0"/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2405" algn="l"/>
                        </a:tabLst>
                      </a:pPr>
                      <a:r>
                        <a:rPr lang="ar-SA" sz="1800" b="1" i="1" dirty="0" smtClean="0"/>
                        <a:t>3- يعود </a:t>
                      </a:r>
                      <a:r>
                        <a:rPr lang="ar-SA" sz="1800" b="1" i="1" dirty="0"/>
                        <a:t>النيتروجين إلى التربة أو الماء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1800" b="1" i="1" dirty="0"/>
                        <a:t>مرة أخرى عندما [( تطرح المخلوقات الحية فضلاتها فتعيد </a:t>
                      </a:r>
                      <a:r>
                        <a:rPr lang="ar-SA" sz="1800" b="1" i="1" dirty="0" smtClean="0"/>
                        <a:t>النباتات</a:t>
                      </a:r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2405" algn="l"/>
                        </a:tabLst>
                      </a:pPr>
                      <a:r>
                        <a:rPr lang="ar-SA" sz="1800" b="1" i="1" dirty="0" smtClean="0"/>
                        <a:t>استعماله </a:t>
                      </a:r>
                      <a:r>
                        <a:rPr lang="ar-SA" sz="1800" b="1" i="1" dirty="0"/>
                        <a:t>)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أو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 smtClean="0"/>
                        <a:t>( </a:t>
                      </a:r>
                      <a:r>
                        <a:rPr lang="ar-SA" sz="1800" b="1" i="1" dirty="0"/>
                        <a:t>تقوم المحللات بتحويل النيتروجين الموجود في بروتينات المخلوقات الحية عندما تموت </a:t>
                      </a:r>
                      <a:r>
                        <a:rPr lang="ar-SA" sz="1800" b="1" i="1" dirty="0" smtClean="0"/>
                        <a:t>إلى</a:t>
                      </a:r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2405" algn="l"/>
                        </a:tabLst>
                      </a:pPr>
                      <a:r>
                        <a:rPr lang="ar-SA" sz="1800" b="1" i="1" dirty="0" smtClean="0"/>
                        <a:t>أمونيا </a:t>
                      </a:r>
                      <a:r>
                        <a:rPr lang="ar-SA" sz="1800" b="1" i="1" dirty="0"/>
                        <a:t>) ]. 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4- تقوم المخلوقات الحية بتحويل الأمونيا إلى مركبات نيتروجينية تستخدمها النباتات.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5- تقوم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البكتيريا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( بكتيريا إزالة النيتروجين )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بتحويل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مركبات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النيتروجين المثبتة إلى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غاز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النيتروجين مما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يعيده ثانية</a:t>
                      </a:r>
                      <a:r>
                        <a:rPr lang="ar-SA" sz="1400" b="1" i="1" dirty="0"/>
                        <a:t> </a:t>
                      </a:r>
                      <a:r>
                        <a:rPr lang="ar-SA" sz="1800" b="1" i="1" dirty="0"/>
                        <a:t>إلى</a:t>
                      </a:r>
                      <a:r>
                        <a:rPr lang="ar-SA" sz="1600" b="1" i="1" dirty="0"/>
                        <a:t> </a:t>
                      </a:r>
                      <a:r>
                        <a:rPr lang="ar-SA" sz="1800" b="1" i="1" dirty="0" smtClean="0"/>
                        <a:t>الغلاف </a:t>
                      </a:r>
                      <a:r>
                        <a:rPr lang="ar-SA" sz="1800" b="1" i="1" dirty="0"/>
                        <a:t>الجوي وتعاد الدورة مرة أخرى وهكذا. 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59312" marR="59312" marT="0" marB="0" anchor="ctr"/>
                </a:tc>
              </a:tr>
              <a:tr h="312044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ملاحظات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59312" marR="59312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يوجد عنصر النيتروجين في البروتينات.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</a:t>
                      </a:r>
                      <a:r>
                        <a:rPr lang="ar-SA" sz="1800" b="1" i="1" u="sng" dirty="0"/>
                        <a:t>تثبيت النيتروجين ( النترتة )</a:t>
                      </a:r>
                      <a:r>
                        <a:rPr lang="ar-SA" sz="1800" b="1" i="1" dirty="0"/>
                        <a:t>: هي عملية يثبت فيها غاز النيتروجين ويحول إلى شكل يستفيد منه النبات.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</a:t>
                      </a:r>
                      <a:r>
                        <a:rPr lang="ar-SA" sz="1800" b="1" i="1" u="sng" dirty="0"/>
                        <a:t>إزالة النيتروجين:</a:t>
                      </a:r>
                      <a:r>
                        <a:rPr lang="ar-SA" sz="1800" b="1" i="1" dirty="0"/>
                        <a:t>هي عملية تحويل مركبان النيتروجين المثبتة إلى غاز النيتروجين حيث يعود إلى الغلاف الجوي. 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يتم تثبيت النيتروجين بالطرق التالية:.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 1- عن طريق البكتيريا التي تعيش في التربة أو الماء أو تنمو على جذور بعض النباتات.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  2- عن طريق الطاقة الناتجة عن البرق.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u="sng" dirty="0" smtClean="0">
                          <a:solidFill>
                            <a:srgbClr val="FF0000"/>
                          </a:solidFill>
                        </a:rPr>
                        <a:t>علل / يعد </a:t>
                      </a:r>
                      <a:r>
                        <a:rPr lang="ar-SA" sz="1800" b="1" i="1" u="sng" dirty="0">
                          <a:solidFill>
                            <a:srgbClr val="FF0000"/>
                          </a:solidFill>
                        </a:rPr>
                        <a:t>النيتروجين عاملاً محدداً لنمو </a:t>
                      </a:r>
                      <a:r>
                        <a:rPr lang="ar-SA" sz="1800" b="1" i="1" u="sng" dirty="0" smtClean="0">
                          <a:solidFill>
                            <a:srgbClr val="FF0000"/>
                          </a:solidFill>
                        </a:rPr>
                        <a:t>المنتجات؟</a:t>
                      </a: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 smtClean="0"/>
                        <a:t> </a:t>
                      </a:r>
                      <a:r>
                        <a:rPr lang="ar-SA" sz="1800" b="1" i="1" dirty="0"/>
                        <a:t>( لأن كمية النيتروجين في الشبكة الغذائية تعتمد على كميته المثبتة في </a:t>
                      </a:r>
                      <a:r>
                        <a:rPr lang="ar-SA" sz="1800" b="1" i="1" dirty="0" smtClean="0"/>
                        <a:t>التربة).</a:t>
                      </a:r>
                      <a:endParaRPr lang="en-US" sz="18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b="1" i="1" dirty="0"/>
                        <a:t>* تلعب البكتيريا والبرق دوراً كبيراً في تحويل غاز النيتروجين إلى مركبات مفيدة للنباتات من خلال عملية </a:t>
                      </a:r>
                      <a:r>
                        <a:rPr lang="ar-SA" sz="1800" b="1" i="1" dirty="0" smtClean="0"/>
                        <a:t>تثبيت</a:t>
                      </a:r>
                      <a:r>
                        <a:rPr lang="ar-SA" sz="1800" b="1" i="1" baseline="0" dirty="0" smtClean="0"/>
                        <a:t> </a:t>
                      </a:r>
                      <a:r>
                        <a:rPr lang="ar-SA" sz="1800" b="1" i="1" dirty="0" smtClean="0"/>
                        <a:t>النيتروجين</a:t>
                      </a:r>
                      <a:r>
                        <a:rPr lang="ar-SA" sz="1800" b="1" i="1" dirty="0"/>
                        <a:t>.</a:t>
                      </a:r>
                      <a:endParaRPr lang="en-US" sz="1800" b="1" i="1" dirty="0">
                        <a:latin typeface="Times New Roman"/>
                        <a:ea typeface="MS Mincho"/>
                      </a:endParaRPr>
                    </a:p>
                  </a:txBody>
                  <a:tcPr marL="59312" marR="59312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71414"/>
            <a:ext cx="4286280" cy="57150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1414"/>
            <a:ext cx="5072098" cy="35719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0" y="500042"/>
          <a:ext cx="9143999" cy="6165203"/>
        </p:xfrm>
        <a:graphic>
          <a:graphicData uri="http://schemas.openxmlformats.org/drawingml/2006/table">
            <a:tbl>
              <a:tblPr rtl="1">
                <a:tableStyleId>{08FB837D-C827-4EFA-A057-4D05807E0F7C}</a:tableStyleId>
              </a:tblPr>
              <a:tblGrid>
                <a:gridCol w="869480"/>
                <a:gridCol w="1379075"/>
                <a:gridCol w="6895444"/>
              </a:tblGrid>
              <a:tr h="332916"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4- دورة الفوسفور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99624">
                <a:tc rowSpan="5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أقسامها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- تقسم دورة الفوسفور إلى دورتين هما:أ- الدورة قصيرة الأمد.     ب- الدورة طويلة الأمد.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8254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دوراتا الفوسفور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خطواتها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</a:tr>
              <a:tr h="1842431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أ- الدورة قصيرة </a:t>
                      </a:r>
                      <a:endParaRPr lang="en-US" sz="2000" b="1" i="1" dirty="0"/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      الأمد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- تتم دورة الفوسفور قصيرة الأمد كما في الخطوات التالية: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1- </a:t>
                      </a:r>
                      <a:r>
                        <a:rPr lang="ar-SA" sz="2000" b="1" i="1" dirty="0"/>
                        <a:t>ينتقل الفوسفور الموجود في الفوسفات الذائبة في الماء من التربة </a:t>
                      </a:r>
                      <a:r>
                        <a:rPr lang="ar-SA" sz="2000" b="1" i="1" dirty="0" smtClean="0"/>
                        <a:t>إلى</a:t>
                      </a:r>
                      <a:r>
                        <a:rPr lang="ar-SA" sz="2000" b="1" i="1" baseline="0" dirty="0" smtClean="0"/>
                        <a:t> </a:t>
                      </a:r>
                      <a:r>
                        <a:rPr lang="ar-SA" sz="2000" b="1" i="1" dirty="0" smtClean="0"/>
                        <a:t>النباتات  (المنتجات </a:t>
                      </a:r>
                      <a:r>
                        <a:rPr lang="ar-SA" sz="2000" b="1" i="1" dirty="0"/>
                        <a:t>).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 smtClean="0"/>
                        <a:t>2- </a:t>
                      </a:r>
                      <a:r>
                        <a:rPr lang="ar-SA" sz="2000" b="1" i="1" dirty="0"/>
                        <a:t>ينتقل الفوسفور من المنتجات إلى المستهلكات. </a:t>
                      </a:r>
                      <a:endParaRPr lang="en-US" sz="2000" b="1" i="1" dirty="0"/>
                    </a:p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</a:t>
                      </a:r>
                      <a:r>
                        <a:rPr lang="ar-SA" sz="2000" b="1" i="1" dirty="0" smtClean="0"/>
                        <a:t>3- </a:t>
                      </a:r>
                      <a:r>
                        <a:rPr lang="ar-SA" sz="2000" b="1" i="1" dirty="0"/>
                        <a:t>تقوم المحللات بإعادة الفوسفور إلى التربة مرة أخرى عندما تحلل المخلوقات الحية بعد موتها أو فضلاتها.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</a:tr>
              <a:tr h="195646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ب- الدورة قصيرة </a:t>
                      </a:r>
                      <a:endParaRPr lang="en-US" sz="2000" b="1" i="1" dirty="0"/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      الأمد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- تتم دورة الفوسفور طويلة الأمد كما في الخطوات التالية: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1- يترسب الفوسفور الذي تكون في الدورة قصيرة الأمد مكوناً الصخور.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2- تقوم عمليات التعرية والتجوية التي تتعرض لها الصخور بإضافة الفسفور ببطء إلى هذه الدور وهكذا.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</a:tr>
              <a:tr h="89887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1- تمتص النباتات ( المنتجات ) النيتروجين ومركباته من التربة وتحولها إلى بروتينات.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2- تتغذى المستهلكات على النباتات والحيوانات فتحصل منها على النيتروجين.</a:t>
                      </a:r>
                      <a:endParaRPr lang="en-US" sz="2000" b="1" i="1" dirty="0"/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 3- يعود النيتروجين إلى التربة أو الماء مرة أخرى عندما [( تطرح المخلوقات الحية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316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i="1" dirty="0">
                          <a:solidFill>
                            <a:srgbClr val="C00000"/>
                          </a:solidFill>
                        </a:rPr>
                        <a:t>ملاحظات</a:t>
                      </a:r>
                      <a:endParaRPr lang="en-US" sz="2000" b="1" i="1" dirty="0">
                        <a:solidFill>
                          <a:srgbClr val="C0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gridSpan="2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b="1" i="1" dirty="0"/>
                        <a:t>* يوجد الفوسفور في التربة والماء على صورة فوسفات بكميات قليلة.</a:t>
                      </a:r>
                      <a:endParaRPr lang="en-US" sz="2000" b="1" i="1" dirty="0">
                        <a:latin typeface="Times New Roman"/>
                        <a:ea typeface="MS Mincho"/>
                      </a:endParaRPr>
                    </a:p>
                  </a:txBody>
                  <a:tcPr marL="2975" marR="297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1414"/>
            <a:ext cx="5072098" cy="35719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9143999" cy="6357957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873</Words>
  <Application>Microsoft Office PowerPoint</Application>
  <PresentationFormat>عرض على الشاشة (3:4)‏</PresentationFormat>
  <Paragraphs>77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ابوعبدالعزيز</dc:creator>
  <cp:lastModifiedBy>ابوعبدالعزيز</cp:lastModifiedBy>
  <cp:revision>4</cp:revision>
  <dcterms:created xsi:type="dcterms:W3CDTF">2013-01-25T19:21:17Z</dcterms:created>
  <dcterms:modified xsi:type="dcterms:W3CDTF">2013-01-26T05:56:05Z</dcterms:modified>
</cp:coreProperties>
</file>