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نمط ذو سمات 1 - تميي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نمط ذو سمات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نمط ذو سمات 1 - تميي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نمط ذو سمات 1 - تميي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60" d="100"/>
          <a:sy n="60" d="100"/>
        </p:scale>
        <p:origin x="-165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21755-1A0B-4F17-AF26-8CB9ED870FF3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1C5B6-38F2-43D5-BCB1-581CC56D4F83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6858048" cy="16430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رابط مستقيم 5"/>
          <p:cNvCxnSpPr/>
          <p:nvPr/>
        </p:nvCxnSpPr>
        <p:spPr>
          <a:xfrm rot="10800000">
            <a:off x="142844" y="1285860"/>
            <a:ext cx="535785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 rot="10800000">
            <a:off x="5572132" y="1571613"/>
            <a:ext cx="114300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071546"/>
            <a:ext cx="2214578" cy="642942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-8" y="1749280"/>
          <a:ext cx="9144008" cy="510872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400079"/>
                <a:gridCol w="714370"/>
                <a:gridCol w="1228719"/>
                <a:gridCol w="842954"/>
                <a:gridCol w="5957886"/>
              </a:tblGrid>
              <a:tr h="798579">
                <a:tc gridSpan="5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SA" sz="1800" b="1" i="1" dirty="0" smtClean="0"/>
                        <a:t>تقسم </a:t>
                      </a:r>
                      <a:r>
                        <a:rPr lang="ar-SA" sz="1800" b="1" i="1" dirty="0"/>
                        <a:t>المخلوقات الحية بناءً على طريقة حصولها على الطاقة إلى قسمين </a:t>
                      </a:r>
                      <a:r>
                        <a:rPr lang="ar-SA" sz="1800" b="1" i="1" dirty="0" smtClean="0"/>
                        <a:t>هما:</a:t>
                      </a:r>
                    </a:p>
                    <a:p>
                      <a:pPr algn="r" rtl="1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ar-SA" sz="1800" b="1" i="1" dirty="0" smtClean="0"/>
                        <a:t>  1- </a:t>
                      </a:r>
                      <a:r>
                        <a:rPr lang="ar-SA" sz="1800" b="1" i="1" dirty="0"/>
                        <a:t>مخلوقات ذاتية التغذية ( المنتجات أولية ).  </a:t>
                      </a:r>
                      <a:endParaRPr lang="ar-SA" sz="1800" b="1" i="1" dirty="0" smtClean="0"/>
                    </a:p>
                    <a:p>
                      <a:pPr algn="r" rtl="1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ar-SA" sz="1800" b="1" i="1" dirty="0" smtClean="0"/>
                        <a:t>  2- </a:t>
                      </a:r>
                      <a:r>
                        <a:rPr lang="ar-SA" sz="1800" b="1" i="1" dirty="0"/>
                        <a:t>مخلوقات غير ذاتية التغذية ( المستهلكات ).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59800">
                <a:tc rowSpan="9">
                  <a:txBody>
                    <a:bodyPr/>
                    <a:lstStyle/>
                    <a:p>
                      <a:pPr marL="342900" lvl="0" indent="-342900" algn="ctr" rtl="1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2405" algn="l"/>
                        </a:tabLst>
                      </a:pPr>
                      <a:r>
                        <a:rPr lang="ar-SA" sz="2000" b="1" i="1" dirty="0" smtClean="0">
                          <a:solidFill>
                            <a:srgbClr val="FF0000"/>
                          </a:solidFill>
                        </a:rPr>
                        <a:t>1/  مخلوقات </a:t>
                      </a:r>
                      <a:r>
                        <a:rPr lang="ar-SA" sz="2000" b="1" i="1" dirty="0">
                          <a:solidFill>
                            <a:srgbClr val="FF0000"/>
                          </a:solidFill>
                        </a:rPr>
                        <a:t>ذاتية التغذية ( المنتجات أولية ) </a:t>
                      </a:r>
                      <a:endParaRPr lang="en-US" sz="20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vert="vert27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تعريفها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 gridSpan="3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- هي المخلوقات التي تحصل على الطاقة من ضوء الشمس أو من المواد غير العضوية لتنتج غذائها.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3238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أقسامها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 gridSpan="3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تقسم المخلوقات ذاتية التغذية إلى قسمين هما: أ- مخلوقات ذاتية التغذية الضوئية.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                                                        ب- مخلوقات ذاتية التغذية الكيميائية.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39702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أ- مخلوقات ذاتية </a:t>
                      </a:r>
                      <a:endParaRPr lang="en-US" sz="1800" b="1" i="1" dirty="0">
                        <a:solidFill>
                          <a:srgbClr val="6600FF"/>
                        </a:solidFill>
                      </a:endParaRPr>
                    </a:p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الضوئية التغذية 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تعريفها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/>
                        <a:t>هي </a:t>
                      </a:r>
                      <a:r>
                        <a:rPr lang="ar-SA" sz="1800" b="1" i="1" dirty="0"/>
                        <a:t>المخلوقات التي تحتوي على الكلوروفيل لتمتص الطاقة من ضوء الشمس </a:t>
                      </a:r>
                      <a:r>
                        <a:rPr lang="ar-SA" sz="1800" b="1" i="1" dirty="0" smtClean="0"/>
                        <a:t>أثناء</a:t>
                      </a:r>
                      <a:r>
                        <a:rPr lang="ar-SA" sz="1800" b="1" i="1" baseline="0" dirty="0" smtClean="0"/>
                        <a:t> </a:t>
                      </a:r>
                      <a:r>
                        <a:rPr lang="ar-SA" sz="1800" b="1" i="1" dirty="0" smtClean="0"/>
                        <a:t>عملية </a:t>
                      </a:r>
                      <a:r>
                        <a:rPr lang="ar-SA" sz="1800" b="1" i="1" dirty="0"/>
                        <a:t>البناء الضوئي لتنتج غذائها.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</a:tr>
              <a:tr h="26619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مثال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baseline="0" dirty="0" smtClean="0"/>
                        <a:t> </a:t>
                      </a:r>
                      <a:r>
                        <a:rPr lang="ar-SA" sz="1800" b="1" i="1" dirty="0" smtClean="0"/>
                        <a:t>النباتات</a:t>
                      </a:r>
                      <a:r>
                        <a:rPr lang="ar-SA" sz="1800" b="1" i="1" dirty="0"/>
                        <a:t>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</a:tr>
              <a:tr h="79857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ملاحظة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* المخلوقات ذاتية التغذية الضوئية تمتص الطاقة ثناء عملية البناء الضوئي وتستخدمها </a:t>
                      </a:r>
                      <a:r>
                        <a:rPr lang="ar-SA" sz="1800" b="1" i="1" dirty="0" smtClean="0"/>
                        <a:t>في </a:t>
                      </a:r>
                      <a:r>
                        <a:rPr lang="ar-SA" sz="1800" b="1" i="1" dirty="0"/>
                        <a:t>تحويل ثاني أكسيد الكربون والماء ( مواد غير عضوية ) إلى جزيئات عضوية.   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</a:tr>
              <a:tr h="35980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ب- مخلوقات ذاتية التغذية الكيميائية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تعريفها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</a:t>
                      </a:r>
                      <a:r>
                        <a:rPr lang="ar-SA" sz="1800" b="1" i="1" dirty="0" smtClean="0"/>
                        <a:t>هي </a:t>
                      </a:r>
                      <a:r>
                        <a:rPr lang="ar-SA" sz="1800" b="1" i="1" dirty="0"/>
                        <a:t>المخلوقات التي تحصل على الطاقة من المواد غير العضوية </a:t>
                      </a:r>
                      <a:r>
                        <a:rPr lang="ar-SA" sz="1800" b="1" i="1" dirty="0" smtClean="0"/>
                        <a:t>لتنتج</a:t>
                      </a:r>
                      <a:r>
                        <a:rPr lang="ar-SA" sz="1800" b="1" i="1" baseline="0" dirty="0" smtClean="0"/>
                        <a:t> </a:t>
                      </a:r>
                      <a:r>
                        <a:rPr lang="ar-SA" sz="1800" b="1" i="1" dirty="0" smtClean="0"/>
                        <a:t>غذائها</a:t>
                      </a:r>
                      <a:r>
                        <a:rPr lang="ar-SA" sz="1800" b="1" i="1" dirty="0"/>
                        <a:t>.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</a:tr>
              <a:tr h="26619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مثال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baseline="0" dirty="0" smtClean="0"/>
                        <a:t> </a:t>
                      </a:r>
                      <a:r>
                        <a:rPr lang="ar-SA" sz="1800" b="1" i="1" dirty="0" smtClean="0"/>
                        <a:t>بكتيريا </a:t>
                      </a:r>
                      <a:r>
                        <a:rPr lang="ar-SA" sz="1800" b="1" i="1" dirty="0"/>
                        <a:t>الكبريت.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</a:tr>
              <a:tr h="539702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ملاحظة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* تستخدم بكتيريا الكبريت كبريتيد الهيدروجين وثاني أكسيد الكربون لبناء </a:t>
                      </a:r>
                      <a:r>
                        <a:rPr lang="ar-SA" sz="1800" b="1" i="1" dirty="0" smtClean="0"/>
                        <a:t>جزيئات</a:t>
                      </a:r>
                      <a:r>
                        <a:rPr lang="ar-SA" sz="1800" b="1" i="1" baseline="0" dirty="0" smtClean="0"/>
                        <a:t> </a:t>
                      </a:r>
                      <a:r>
                        <a:rPr lang="ar-SA" sz="1800" b="1" i="1" dirty="0" smtClean="0"/>
                        <a:t>عضوية </a:t>
                      </a:r>
                      <a:r>
                        <a:rPr lang="ar-SA" sz="1800" b="1" i="1" dirty="0"/>
                        <a:t>تستخدمها كغذاء. 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</a:tr>
              <a:tr h="539702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ملاحظة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 gridSpan="3"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dirty="0"/>
                        <a:t> </a:t>
                      </a:r>
                      <a:r>
                        <a:rPr lang="ar-SA" sz="1800" b="1" i="1" dirty="0"/>
                        <a:t>* تعد المخلوقات الحية الذاتية التغذية أساساً لكل الأنظمة البيئية ( لأنها توفر الطاقة لكل المخلوقات الحية الأخرى </a:t>
                      </a:r>
                      <a:r>
                        <a:rPr lang="ar-SA" sz="1800" b="1" i="1" dirty="0" smtClean="0"/>
                        <a:t>في</a:t>
                      </a:r>
                      <a:r>
                        <a:rPr lang="ar-SA" sz="1800" b="1" i="1" baseline="0" dirty="0" smtClean="0"/>
                        <a:t> </a:t>
                      </a:r>
                      <a:r>
                        <a:rPr lang="ar-SA" sz="1800" b="1" i="1" dirty="0" smtClean="0"/>
                        <a:t>لنظام </a:t>
                      </a:r>
                      <a:r>
                        <a:rPr lang="ar-SA" sz="1800" b="1" i="1" dirty="0"/>
                        <a:t>البيئي) </a:t>
                      </a:r>
                      <a:r>
                        <a:rPr lang="ar-SA" sz="1800" dirty="0"/>
                        <a:t>. 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492" marR="3492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-1" y="71414"/>
          <a:ext cx="9144001" cy="6720463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371504"/>
                <a:gridCol w="680106"/>
                <a:gridCol w="792467"/>
                <a:gridCol w="699113"/>
                <a:gridCol w="6600811"/>
              </a:tblGrid>
              <a:tr h="644277">
                <a:tc rowSpan="13">
                  <a:txBody>
                    <a:bodyPr/>
                    <a:lstStyle/>
                    <a:p>
                      <a:pPr marL="342900" lvl="0" indent="-342900" algn="ctr" rtl="1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2405" algn="l"/>
                        </a:tabLst>
                      </a:pPr>
                      <a:r>
                        <a:rPr lang="ar-SA" sz="2400" b="1" i="1" dirty="0" smtClean="0">
                          <a:solidFill>
                            <a:srgbClr val="FF0000"/>
                          </a:solidFill>
                        </a:rPr>
                        <a:t>2/  مخلوقات </a:t>
                      </a:r>
                      <a:r>
                        <a:rPr lang="ar-SA" sz="2400" b="1" i="1" dirty="0">
                          <a:solidFill>
                            <a:srgbClr val="FF0000"/>
                          </a:solidFill>
                        </a:rPr>
                        <a:t>غير ذاتية التغذية ( المستهلكات )</a:t>
                      </a:r>
                      <a:endParaRPr lang="en-US" sz="24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vert="vert27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 تعريفها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 gridSpan="3"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هي المخلوقات التي تحصل على احتياجاتها من الطاقة بالتهام مخلوقات حية أخرى.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4427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11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أقسامها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 gridSpan="3"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تقسم المخلوقات غير ذاتية التغذية إلى الأقسام التالية: </a:t>
                      </a:r>
                      <a:endParaRPr lang="en-US" sz="1800" b="1" i="1" dirty="0"/>
                    </a:p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 أ- آكلات الأعشاب.   ب- آكلات اللحوم.   ج- المخلوقات القارتة.    د- المخلوقات الكانسة.    هـ- المحللات.</a:t>
                      </a:r>
                      <a:r>
                        <a:rPr lang="en-US" sz="1800" b="1" i="1" dirty="0"/>
                        <a:t>   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0690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أ- آكلات الأعشاب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هي المخلوقات الحية غير ذاتية التغذية التي تتغذى على النباتات.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26187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مثال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البقر – الأرنب – الجراد.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58587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ب- آكلات اللحوم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هي المخلوقات الحية غير ذاتية التغذية التي تفترس مخلوقات حية أخرى غير ذاتية </a:t>
                      </a:r>
                      <a:r>
                        <a:rPr lang="ar-SA" sz="1800" b="1" i="1" dirty="0" smtClean="0"/>
                        <a:t>التغذية</a:t>
                      </a:r>
                      <a:r>
                        <a:rPr lang="ar-SA" sz="1800" b="1" i="1" dirty="0"/>
                        <a:t>.   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26187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مثال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الأسود – الوشق.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584884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ج- المخلوقات القارتة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هي المخلوقات الحية غير ذاتية التغذية التي تتغذى على النباتات والحيوانات.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26187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مثال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الإنسان – الدب.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530294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د- المخلوقات الكانسة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هي مخلوقات حية تتغذى على أجزاء من المواد الميتة في النظام البيئي.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50690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مثال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الديدان – العديد من الحشرات المائية ( التي تعيش في قاع جدول ).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52249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C00000"/>
                          </a:solidFill>
                        </a:rPr>
                        <a:t>هـ- المحللات</a:t>
                      </a:r>
                      <a:endParaRPr lang="en-US" sz="18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هي مخلوقات حية تحلل المخلوقات الميتة بواسطة إفراز إنزيمات هاضمة.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26187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مثال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- الفطريات البكتيريا.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</a:tr>
              <a:tr h="107379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6600FF"/>
                          </a:solidFill>
                        </a:rPr>
                        <a:t>ملاحظات</a:t>
                      </a:r>
                      <a:endParaRPr lang="en-US" sz="18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 gridSpan="3"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FF0000"/>
                          </a:solidFill>
                        </a:rPr>
                        <a:t> * تقوم المحللات بتحليل المركبات العضوية ( لتوفر المواد المغذية للمنتجات من أجل إعادة استخدامها ).</a:t>
                      </a:r>
                      <a:endParaRPr lang="en-US" sz="1800" b="1" i="1" dirty="0">
                        <a:solidFill>
                          <a:srgbClr val="FF0000"/>
                        </a:solidFill>
                      </a:endParaRPr>
                    </a:p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FF0000"/>
                          </a:solidFill>
                        </a:rPr>
                        <a:t> * تشكل الكانسات جزءاً مهماً من دورة الحياة ( لأنها توفر المواد المغذية لكل المخلوقات الحية الأخرى ). </a:t>
                      </a:r>
                      <a:endParaRPr lang="en-US" sz="1800" b="1" i="1" dirty="0">
                        <a:solidFill>
                          <a:srgbClr val="FF0000"/>
                        </a:solidFill>
                      </a:endParaRPr>
                    </a:p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FF0000"/>
                          </a:solidFill>
                        </a:rPr>
                        <a:t>  * بدون المحللات والكانسات يمتلئ الغلاف الحيوي بالمخلوقات الميتة التي تحوي أجسامها مواد مغذية لن تكون متاحة </a:t>
                      </a:r>
                      <a:r>
                        <a:rPr lang="ar-SA" sz="18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ar-SA" sz="1800" b="1" i="1" dirty="0">
                          <a:solidFill>
                            <a:srgbClr val="FF0000"/>
                          </a:solidFill>
                        </a:rPr>
                        <a:t>للمخلوقات الحية الأخرى. </a:t>
                      </a:r>
                      <a:endParaRPr lang="en-US" sz="18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161" marR="3161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-24"/>
            <a:ext cx="7143800" cy="78581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0" y="714356"/>
          <a:ext cx="9144000" cy="1428760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9144000"/>
              </a:tblGrid>
              <a:tr h="47625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800" b="1" i="1" u="sng" dirty="0">
                          <a:solidFill>
                            <a:srgbClr val="C00000"/>
                          </a:solidFill>
                        </a:rPr>
                        <a:t>نماذج انتقال الطاقة </a:t>
                      </a:r>
                      <a:endParaRPr lang="en-US" sz="2800" b="1" i="1" u="sng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/>
                </a:tc>
              </a:tr>
              <a:tr h="9525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 </a:t>
                      </a:r>
                      <a:r>
                        <a:rPr lang="ar-SA" sz="2000" b="1" i="1" dirty="0"/>
                        <a:t>يستخدم علماء البيئة نماذج مختلفة لتوضيح انتقال الطاقة من مخلوق حي إلى آخر وهذه النماذج هي:  </a:t>
                      </a:r>
                      <a:endParaRPr lang="en-US" sz="2000" b="1" i="1" dirty="0"/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FF0000"/>
                          </a:solidFill>
                        </a:rPr>
                        <a:t> 1- السلاسل الغذائية.          2- الشبكات الغذائية.          3- الأهرام البيئية.  </a:t>
                      </a:r>
                      <a:r>
                        <a:rPr lang="ar-SA" sz="2000" b="1" i="1" dirty="0"/>
                        <a:t>                                                                            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/>
                </a:tc>
              </a:tr>
            </a:tbl>
          </a:graphicData>
        </a:graphic>
      </p:graphicFrame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419390"/>
            <a:ext cx="2500330" cy="443863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-1" y="2285992"/>
          <a:ext cx="6643703" cy="4572008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1271619"/>
                <a:gridCol w="728646"/>
                <a:gridCol w="4643438"/>
              </a:tblGrid>
              <a:tr h="698342"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>
                          <a:solidFill>
                            <a:srgbClr val="C00000"/>
                          </a:solidFill>
                        </a:rPr>
                        <a:t>1-السلاسل </a:t>
                      </a: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الغذائية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تعريفها 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هو </a:t>
                      </a:r>
                      <a:r>
                        <a:rPr lang="ar-SA" sz="2000" b="1" i="1" dirty="0"/>
                        <a:t>نموذج بسيط يمثل كيف تنتقل الطاقة </a:t>
                      </a:r>
                      <a:r>
                        <a:rPr lang="ar-SA" sz="2000" b="1" i="1" dirty="0" smtClean="0"/>
                        <a:t>ضمن</a:t>
                      </a:r>
                      <a:r>
                        <a:rPr lang="ar-SA" sz="2000" b="1" i="1" baseline="0" dirty="0" smtClean="0"/>
                        <a:t> </a:t>
                      </a:r>
                      <a:r>
                        <a:rPr lang="ar-SA" sz="2000" b="1" i="1" dirty="0" smtClean="0"/>
                        <a:t>النظام </a:t>
                      </a:r>
                      <a:r>
                        <a:rPr lang="ar-SA" sz="2000" b="1" i="1" dirty="0"/>
                        <a:t>البيئي.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</a:tr>
              <a:tr h="40816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</a:tr>
              <a:tr h="120899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>
                          <a:solidFill>
                            <a:srgbClr val="C00000"/>
                          </a:solidFill>
                        </a:rPr>
                        <a:t>2-الشبكات </a:t>
                      </a: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الغذائية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تعريفها 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هو </a:t>
                      </a:r>
                      <a:r>
                        <a:rPr lang="ar-SA" sz="2000" b="1" i="1" dirty="0"/>
                        <a:t>نموذج يمثل السلاسل الغذائية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المتداخلة المتنوعة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والمسارات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2000" b="1" i="1" dirty="0"/>
                        <a:t>التي تنتقل فيها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الطاقة خلال مجموعة من</a:t>
                      </a:r>
                      <a:r>
                        <a:rPr lang="ar-SA" sz="1800" b="1" i="1" dirty="0"/>
                        <a:t> </a:t>
                      </a:r>
                      <a:endParaRPr lang="en-US" sz="2000" b="1" i="1" dirty="0"/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المخلوقات </a:t>
                      </a:r>
                      <a:r>
                        <a:rPr lang="ar-SA" sz="2000" b="1" i="1" dirty="0"/>
                        <a:t>الحية.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</a:tr>
              <a:tr h="1208992"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>
                          <a:solidFill>
                            <a:srgbClr val="C00000"/>
                          </a:solidFill>
                        </a:rPr>
                        <a:t>3-الأهرام </a:t>
                      </a: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البيئية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تعريفها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هو</a:t>
                      </a:r>
                      <a:r>
                        <a:rPr lang="ar-SA" sz="1800" b="1" i="1" dirty="0" smtClean="0"/>
                        <a:t> </a:t>
                      </a:r>
                      <a:r>
                        <a:rPr lang="ar-SA" sz="2000" b="1" i="1" dirty="0"/>
                        <a:t>مخطط يمكن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أن يوضح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2000" b="1" i="1" dirty="0"/>
                        <a:t>الكميات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النسبية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من الطاقة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2000" b="1" i="1" dirty="0"/>
                        <a:t>والكتلة الحيوية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2000" b="1" i="1" dirty="0"/>
                        <a:t>وأعداد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2000" b="1" i="1" dirty="0"/>
                        <a:t>المخلوقات الحية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في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/>
                        <a:t>كل</a:t>
                      </a:r>
                      <a:r>
                        <a:rPr lang="ar-SA" sz="1800" b="1" i="1" dirty="0"/>
                        <a:t> </a:t>
                      </a:r>
                      <a:r>
                        <a:rPr lang="ar-SA" sz="2000" b="1" i="1" dirty="0" smtClean="0"/>
                        <a:t>مستوى</a:t>
                      </a:r>
                      <a:r>
                        <a:rPr lang="ar-SA" sz="1800" b="1" i="1" baseline="0" dirty="0" smtClean="0"/>
                        <a:t> </a:t>
                      </a:r>
                      <a:r>
                        <a:rPr lang="ar-SA" sz="2000" b="1" i="1" dirty="0" smtClean="0"/>
                        <a:t>غذائي </a:t>
                      </a:r>
                      <a:r>
                        <a:rPr lang="ar-SA" sz="2000" b="1" i="1" dirty="0"/>
                        <a:t>في النظام البيئي.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</a:tr>
              <a:tr h="104751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6600FF"/>
                          </a:solidFill>
                        </a:rPr>
                        <a:t>أنواعها</a:t>
                      </a:r>
                      <a:endParaRPr lang="en-US" sz="2000" b="1" i="1" dirty="0">
                        <a:solidFill>
                          <a:srgbClr val="6600FF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ar-SA" sz="2000" b="1" i="1" dirty="0" smtClean="0"/>
                        <a:t>توجد </a:t>
                      </a:r>
                      <a:r>
                        <a:rPr lang="ar-SA" sz="2000" b="1" i="1" dirty="0"/>
                        <a:t>أنواع من الأهرام البيئية هي: </a:t>
                      </a:r>
                      <a:endParaRPr lang="ar-SA" sz="2000" b="1" i="1" dirty="0" smtClean="0"/>
                    </a:p>
                    <a:p>
                      <a:pPr algn="ctr" rtl="1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ar-SA" sz="2000" b="1" i="1" dirty="0" smtClean="0"/>
                        <a:t>1- </a:t>
                      </a:r>
                      <a:r>
                        <a:rPr lang="ar-SA" sz="2000" b="1" i="1" dirty="0"/>
                        <a:t>هرم الطاقة.     2- هرم الأعداد.     </a:t>
                      </a:r>
                      <a:endParaRPr lang="ar-SA" sz="2000" b="1" i="1" dirty="0" smtClean="0"/>
                    </a:p>
                    <a:p>
                      <a:pPr algn="ctr" rtl="1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ar-SA" sz="2000" b="1" i="1" dirty="0" smtClean="0"/>
                        <a:t>3- </a:t>
                      </a:r>
                      <a:r>
                        <a:rPr lang="ar-SA" sz="2000" b="1" i="1" dirty="0"/>
                        <a:t>هرم الكتلة الحيوية.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34744" marR="34744" marT="0" marB="0" anchor="ctr"/>
                </a:tc>
              </a:tr>
            </a:tbl>
          </a:graphicData>
        </a:graphic>
      </p:graphicFrame>
      <p:sp>
        <p:nvSpPr>
          <p:cNvPr id="10" name="مربع نص 9"/>
          <p:cNvSpPr txBox="1"/>
          <p:nvPr/>
        </p:nvSpPr>
        <p:spPr>
          <a:xfrm>
            <a:off x="8286776" y="2428868"/>
            <a:ext cx="57150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dirty="0" smtClean="0"/>
              <a:t> </a:t>
            </a:r>
            <a:r>
              <a:rPr lang="ar-SA" sz="2000" b="1" i="1" dirty="0" smtClean="0">
                <a:solidFill>
                  <a:srgbClr val="C00000"/>
                </a:solidFill>
              </a:rPr>
              <a:t> 1-</a:t>
            </a:r>
            <a:endParaRPr lang="ar-SA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-24"/>
            <a:ext cx="4000528" cy="78581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9144000" cy="59293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7" y="785794"/>
            <a:ext cx="3357554" cy="114300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مربع نص 7"/>
          <p:cNvSpPr txBox="1"/>
          <p:nvPr/>
        </p:nvSpPr>
        <p:spPr>
          <a:xfrm>
            <a:off x="8286776" y="785794"/>
            <a:ext cx="57150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C00000"/>
                </a:solidFill>
              </a:rPr>
              <a:t> 2-</a:t>
            </a:r>
            <a:endParaRPr lang="ar-SA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1" y="-24"/>
            <a:ext cx="4929222" cy="64291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9144000" cy="628652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2357430"/>
            <a:ext cx="19288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5929330"/>
            <a:ext cx="2643206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ربع نص 7"/>
          <p:cNvSpPr txBox="1"/>
          <p:nvPr/>
        </p:nvSpPr>
        <p:spPr>
          <a:xfrm>
            <a:off x="8286776" y="1000108"/>
            <a:ext cx="57150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dirty="0" smtClean="0"/>
              <a:t> </a:t>
            </a:r>
            <a:r>
              <a:rPr lang="ar-SA" sz="2000" b="1" i="1" dirty="0" smtClean="0">
                <a:solidFill>
                  <a:srgbClr val="C00000"/>
                </a:solidFill>
              </a:rPr>
              <a:t> 3-</a:t>
            </a:r>
            <a:endParaRPr lang="ar-SA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-2" y="0"/>
          <a:ext cx="9144002" cy="6858000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828701"/>
                <a:gridCol w="8315301"/>
              </a:tblGrid>
              <a:tr h="685800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3600" b="1" i="1" u="sng" dirty="0" smtClean="0">
                          <a:solidFill>
                            <a:srgbClr val="C00000"/>
                          </a:solidFill>
                        </a:rPr>
                        <a:t>مـــــــــــلاحــــظـــــــات</a:t>
                      </a:r>
                      <a:endParaRPr lang="en-US" sz="3600" b="1" i="1" u="sng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 vert="vert27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2400" dirty="0" smtClean="0"/>
                        <a:t>كل </a:t>
                      </a:r>
                      <a:r>
                        <a:rPr lang="ar-SA" sz="2400" dirty="0"/>
                        <a:t>خطوة في السلسلة أو الشبكة الغذائية يطلق عليها </a:t>
                      </a:r>
                      <a:r>
                        <a:rPr lang="ar-SA" sz="2400" u="sng" dirty="0"/>
                        <a:t>مستوى غذائي</a:t>
                      </a:r>
                      <a:r>
                        <a:rPr lang="ar-SA" sz="2400" dirty="0" smtClean="0"/>
                        <a:t>.</a:t>
                      </a:r>
                      <a:endParaRPr lang="en-US" sz="24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400" dirty="0"/>
                        <a:t>* تشكل المخلوقات الحية الذاتية التغذية المستوى الغذائي الأول في الأنظمة البيئية جميعها أما المخلوقات الحية </a:t>
                      </a:r>
                      <a:r>
                        <a:rPr lang="ar-SA" sz="2400" dirty="0" smtClean="0"/>
                        <a:t>غيرالذاتية </a:t>
                      </a:r>
                      <a:r>
                        <a:rPr lang="ar-SA" sz="2400" dirty="0"/>
                        <a:t>التغذية فتشكل المستويات الأخرى.</a:t>
                      </a:r>
                      <a:endParaRPr lang="en-US" sz="24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400" dirty="0"/>
                        <a:t>* تحصل المخلوقات الحية في كل مستوى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غذائي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على طاقتها من المستوى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الغذائي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الذي يليه باستثناء المستوى</a:t>
                      </a:r>
                      <a:r>
                        <a:rPr lang="ar-SA" sz="1600" dirty="0"/>
                        <a:t> </a:t>
                      </a:r>
                      <a:r>
                        <a:rPr lang="ar-SA" sz="2400" dirty="0" smtClean="0"/>
                        <a:t>الغذائي</a:t>
                      </a:r>
                      <a:r>
                        <a:rPr lang="ar-SA" sz="2400" baseline="0" dirty="0" smtClean="0"/>
                        <a:t> </a:t>
                      </a:r>
                      <a:r>
                        <a:rPr lang="ar-SA" sz="2400" dirty="0" smtClean="0"/>
                        <a:t>الأول</a:t>
                      </a:r>
                      <a:r>
                        <a:rPr lang="ar-SA" sz="2400" dirty="0"/>
                        <a:t>.</a:t>
                      </a:r>
                      <a:endParaRPr lang="en-US" sz="24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400" dirty="0"/>
                        <a:t>* يستخدم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كل مخلوق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حي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جزءاً من الطاقة التي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يحصل عليها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من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المخلوق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الذي تغذى عليه في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العمليات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/>
                        <a:t>الحيوية</a:t>
                      </a:r>
                      <a:r>
                        <a:rPr lang="ar-SA" sz="1800" dirty="0"/>
                        <a:t> </a:t>
                      </a:r>
                      <a:r>
                        <a:rPr lang="ar-SA" sz="2400" dirty="0" smtClean="0"/>
                        <a:t>الخلوية</a:t>
                      </a:r>
                      <a:r>
                        <a:rPr lang="ar-SA" sz="2400" baseline="0" dirty="0" smtClean="0"/>
                        <a:t> </a:t>
                      </a:r>
                      <a:r>
                        <a:rPr lang="ar-SA" sz="2400" dirty="0" smtClean="0"/>
                        <a:t>لبناء </a:t>
                      </a:r>
                      <a:r>
                        <a:rPr lang="ar-SA" sz="2400" dirty="0"/>
                        <a:t>خلايا وأنسجة جديدة والجزء الآخر من الطاقة يتحر إلى البيئة المحيطة.</a:t>
                      </a:r>
                      <a:endParaRPr lang="en-US" sz="2400" dirty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2400" b="0" i="1" u="sng" dirty="0" smtClean="0">
                          <a:solidFill>
                            <a:srgbClr val="FF0000"/>
                          </a:solidFill>
                        </a:rPr>
                        <a:t>علل/ تعد </a:t>
                      </a:r>
                      <a:r>
                        <a:rPr lang="ar-SA" sz="2400" b="0" i="1" u="sng" dirty="0">
                          <a:solidFill>
                            <a:srgbClr val="FF0000"/>
                          </a:solidFill>
                        </a:rPr>
                        <a:t>علاقات التغذية في الشبكات الغذائية أكثر تعقيداً من السلسلة الغذائية المفردة </a:t>
                      </a:r>
                      <a:endParaRPr lang="ar-SA" sz="2400" b="0" i="1" u="sng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ar-SA" sz="2400" dirty="0" smtClean="0"/>
                        <a:t>( </a:t>
                      </a:r>
                      <a:r>
                        <a:rPr lang="ar-SA" sz="2400" dirty="0"/>
                        <a:t>لأن معظم المخلوقات الحية تتغذى </a:t>
                      </a:r>
                      <a:r>
                        <a:rPr lang="ar-SA" sz="2400" dirty="0" smtClean="0"/>
                        <a:t>على </a:t>
                      </a:r>
                      <a:r>
                        <a:rPr lang="ar-SA" sz="2400" dirty="0"/>
                        <a:t>أكثر من نوع المخلوقات ). </a:t>
                      </a:r>
                      <a:endParaRPr lang="en-US" sz="2400" dirty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2400" i="1" u="sng" dirty="0" smtClean="0">
                          <a:solidFill>
                            <a:srgbClr val="FF0000"/>
                          </a:solidFill>
                        </a:rPr>
                        <a:t>علل / في </a:t>
                      </a:r>
                      <a:r>
                        <a:rPr lang="ar-SA" sz="2400" i="1" u="sng" dirty="0">
                          <a:solidFill>
                            <a:srgbClr val="FF0000"/>
                          </a:solidFill>
                        </a:rPr>
                        <a:t>هرم الطاقة تقل كمية الطاقة كلما انتقلنا إلى المستوى الذي </a:t>
                      </a:r>
                      <a:r>
                        <a:rPr lang="ar-SA" sz="2400" i="1" u="sng" dirty="0" smtClean="0">
                          <a:solidFill>
                            <a:srgbClr val="FF0000"/>
                          </a:solidFill>
                        </a:rPr>
                        <a:t>يليه</a:t>
                      </a:r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ar-SA" sz="2400" dirty="0" smtClean="0"/>
                        <a:t>( </a:t>
                      </a:r>
                      <a:r>
                        <a:rPr lang="ar-SA" sz="2400" dirty="0"/>
                        <a:t>لأن معظم الطاقة الموجودة في </a:t>
                      </a:r>
                      <a:r>
                        <a:rPr lang="ar-SA" sz="2400" dirty="0" smtClean="0"/>
                        <a:t>المخلوقات</a:t>
                      </a:r>
                      <a:r>
                        <a:rPr lang="ar-SA" sz="2400" baseline="0" dirty="0" smtClean="0"/>
                        <a:t> </a:t>
                      </a:r>
                      <a:r>
                        <a:rPr lang="ar-SA" sz="2400" dirty="0" smtClean="0"/>
                        <a:t>الحية </a:t>
                      </a:r>
                      <a:r>
                        <a:rPr lang="ar-SA" sz="2400" dirty="0"/>
                        <a:t>في كل مستوى تُستهلك في العمليات الحيوية الخلوية أو تنطلق إلى البيئة المحيطة على صورة حرارة ). </a:t>
                      </a:r>
                      <a:endParaRPr lang="en-US" sz="2400" dirty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2400" i="1" u="sng" dirty="0" smtClean="0">
                          <a:solidFill>
                            <a:srgbClr val="FF0000"/>
                          </a:solidFill>
                        </a:rPr>
                        <a:t>علل / في </a:t>
                      </a:r>
                      <a:r>
                        <a:rPr lang="ar-SA" sz="2400" i="1" u="sng" dirty="0">
                          <a:solidFill>
                            <a:srgbClr val="FF0000"/>
                          </a:solidFill>
                        </a:rPr>
                        <a:t>هرم الأعداد يتناقص العدد النسبي للمخلوقات الحية عند كل مستوى </a:t>
                      </a:r>
                      <a:r>
                        <a:rPr lang="ar-SA" sz="2400" i="1" u="sng" dirty="0" smtClean="0">
                          <a:solidFill>
                            <a:srgbClr val="FF0000"/>
                          </a:solidFill>
                        </a:rPr>
                        <a:t>غذائي</a:t>
                      </a:r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ar-SA" sz="2400" dirty="0" smtClean="0"/>
                        <a:t> </a:t>
                      </a:r>
                      <a:r>
                        <a:rPr lang="ar-SA" sz="2400" dirty="0"/>
                        <a:t>( لأن الطاقة المتوافرة لدعم </a:t>
                      </a:r>
                      <a:r>
                        <a:rPr lang="ar-SA" sz="2400" dirty="0" smtClean="0"/>
                        <a:t>نمو</a:t>
                      </a:r>
                      <a:r>
                        <a:rPr lang="ar-SA" sz="2400" baseline="0" dirty="0" smtClean="0"/>
                        <a:t> </a:t>
                      </a:r>
                      <a:r>
                        <a:rPr lang="ar-SA" sz="2400" dirty="0" smtClean="0"/>
                        <a:t>المخلوقات </a:t>
                      </a:r>
                      <a:r>
                        <a:rPr lang="ar-SA" sz="2400" dirty="0"/>
                        <a:t>الحية تقلّ ). </a:t>
                      </a:r>
                      <a:endParaRPr lang="ar-SA" sz="2400" dirty="0" smtClean="0"/>
                    </a:p>
                    <a:p>
                      <a:pPr algn="r" rtl="1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en-US" sz="24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400" dirty="0"/>
                        <a:t>* </a:t>
                      </a:r>
                      <a:r>
                        <a:rPr lang="ar-SA" sz="2400" u="sng" dirty="0"/>
                        <a:t>الكتلة الحيوية</a:t>
                      </a:r>
                      <a:r>
                        <a:rPr lang="ar-SA" sz="2400" dirty="0"/>
                        <a:t>: هي الكتلة الإجمالية للمادة الحيوية عند كل مستوى غذائي.  </a:t>
                      </a:r>
                      <a:endParaRPr lang="en-US" sz="2400" b="1" i="1" dirty="0"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772</Words>
  <Application>Microsoft Office PowerPoint</Application>
  <PresentationFormat>عرض على الشاشة (3:4)‏</PresentationFormat>
  <Paragraphs>94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ابوعبدالعزيز</dc:creator>
  <cp:lastModifiedBy>ابوعبدالعزيز</cp:lastModifiedBy>
  <cp:revision>5</cp:revision>
  <dcterms:created xsi:type="dcterms:W3CDTF">2013-01-25T16:23:53Z</dcterms:created>
  <dcterms:modified xsi:type="dcterms:W3CDTF">2013-01-26T05:59:42Z</dcterms:modified>
</cp:coreProperties>
</file>