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8" r:id="rId2"/>
    <p:sldId id="256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</p:clrMru>
</p:presentationPr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نمط متوسط 4 - تميي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النمط المتوسط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نمط متوسط 4 - تميي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نمط متوسط 4 - تميي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7853C-536D-4A76-A0AE-DD22124D55A5}" styleName="نمط ذو سمات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نمط ذو سمات 1 - تميي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نمط ذو سمات 1 - تميي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نمط ذو سمات 1 - تميي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7E86-9A32-481B-842D-28F07F116D84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3A8F-AB85-4683-8FC2-B87C15C0F9A7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7E86-9A32-481B-842D-28F07F116D84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3A8F-AB85-4683-8FC2-B87C15C0F9A7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7E86-9A32-481B-842D-28F07F116D84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3A8F-AB85-4683-8FC2-B87C15C0F9A7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7E86-9A32-481B-842D-28F07F116D84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3A8F-AB85-4683-8FC2-B87C15C0F9A7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7E86-9A32-481B-842D-28F07F116D84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3A8F-AB85-4683-8FC2-B87C15C0F9A7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7E86-9A32-481B-842D-28F07F116D84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3A8F-AB85-4683-8FC2-B87C15C0F9A7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7E86-9A32-481B-842D-28F07F116D84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3A8F-AB85-4683-8FC2-B87C15C0F9A7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7E86-9A32-481B-842D-28F07F116D84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3A8F-AB85-4683-8FC2-B87C15C0F9A7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7E86-9A32-481B-842D-28F07F116D84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3A8F-AB85-4683-8FC2-B87C15C0F9A7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7E86-9A32-481B-842D-28F07F116D84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3A8F-AB85-4683-8FC2-B87C15C0F9A7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7E86-9A32-481B-842D-28F07F116D84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3A8F-AB85-4683-8FC2-B87C15C0F9A7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77E86-9A32-481B-842D-28F07F116D84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93A8F-AB85-4683-8FC2-B87C15C0F9A7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42844" y="2357430"/>
            <a:ext cx="8786874" cy="406265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400" b="1" i="1" u="sng" dirty="0" smtClean="0">
                <a:solidFill>
                  <a:srgbClr val="FFFF00"/>
                </a:solidFill>
              </a:rPr>
              <a:t>مفهوم البيئة</a:t>
            </a:r>
            <a:endParaRPr lang="ar-SA" sz="2400" b="1" i="1" dirty="0" smtClean="0">
              <a:solidFill>
                <a:srgbClr val="FFFF00"/>
              </a:solidFill>
            </a:endParaRPr>
          </a:p>
          <a:p>
            <a:r>
              <a:rPr lang="ar-SA" sz="2400" b="1" i="1" u="sng" dirty="0" smtClean="0">
                <a:solidFill>
                  <a:srgbClr val="FF0000"/>
                </a:solidFill>
              </a:rPr>
              <a:t>البيئة بمفهومها العام</a:t>
            </a:r>
            <a:r>
              <a:rPr lang="ar-SA" sz="2000" b="1" i="1" u="sng" dirty="0" smtClean="0"/>
              <a:t> </a:t>
            </a:r>
          </a:p>
          <a:p>
            <a:r>
              <a:rPr lang="ar-SA" sz="2800" b="1" i="1" dirty="0" smtClean="0">
                <a:solidFill>
                  <a:schemeClr val="accent2"/>
                </a:solidFill>
              </a:rPr>
              <a:t>هي الوسط  أو المجال المكاني الذي يعيش فيه الإنسان يتأثر به ويؤثر فيه ويمكن القول أن البيئة هي كل العناصر الطبيعية التي تتواجد حول وعلى سطح وداخل الكرة الأرضية</a:t>
            </a:r>
          </a:p>
          <a:p>
            <a:endParaRPr lang="ar-SA" sz="2400" b="1" dirty="0" smtClean="0">
              <a:solidFill>
                <a:schemeClr val="accent2"/>
              </a:solidFill>
            </a:endParaRPr>
          </a:p>
          <a:p>
            <a:r>
              <a:rPr lang="ar-SA" sz="2800" b="1" i="1" dirty="0" smtClean="0">
                <a:solidFill>
                  <a:schemeClr val="accent2"/>
                </a:solidFill>
              </a:rPr>
              <a:t>ومثال على ذالك : الغلاف الغازي ومكوناته والمصادر الطبيعية والطاقة ومصادرها والغلاف المائي وما بداخله وسطح الأرض وما يعيش عليها من نبات وحيوان والإنسان في تجمعاته المختلفة كلها تدعى مكونات البيئة</a:t>
            </a:r>
          </a:p>
          <a:p>
            <a:endParaRPr lang="ar-SA" b="1" i="1" dirty="0">
              <a:solidFill>
                <a:schemeClr val="accent2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3999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71435" y="142852"/>
          <a:ext cx="9072597" cy="6677297"/>
        </p:xfrm>
        <a:graphic>
          <a:graphicData uri="http://schemas.openxmlformats.org/drawingml/2006/table">
            <a:tbl>
              <a:tblPr rtl="1">
                <a:tableStyleId>{8A107856-5554-42FB-B03E-39F5DBC370BA}</a:tableStyleId>
              </a:tblPr>
              <a:tblGrid>
                <a:gridCol w="714433"/>
                <a:gridCol w="635619"/>
                <a:gridCol w="1393193"/>
                <a:gridCol w="6329352"/>
              </a:tblGrid>
              <a:tr h="403634"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 smtClean="0">
                          <a:solidFill>
                            <a:srgbClr val="C00000"/>
                          </a:solidFill>
                        </a:rPr>
                        <a:t>ب-</a:t>
                      </a: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ar-SA" sz="2000" b="1" i="1" dirty="0">
                          <a:solidFill>
                            <a:srgbClr val="C00000"/>
                          </a:solidFill>
                        </a:rPr>
                        <a:t>التعايش</a:t>
                      </a:r>
                      <a:endParaRPr lang="en-US" sz="20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6600FF"/>
                          </a:solidFill>
                        </a:rPr>
                        <a:t>تعريفها</a:t>
                      </a:r>
                      <a:endParaRPr lang="en-US" sz="20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 gridSpan="2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/>
                        <a:t> </a:t>
                      </a:r>
                      <a:r>
                        <a:rPr lang="ar-SA" sz="2000" b="1" i="1" dirty="0"/>
                        <a:t>هي علاقة بين مخلوقين حيين أحدهما يستفيد والآخر لا يستفيد ولا يتضرر.</a:t>
                      </a:r>
                      <a:endParaRPr lang="en-US" sz="18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32878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6600FF"/>
                          </a:solidFill>
                        </a:rPr>
                        <a:t>المثال</a:t>
                      </a:r>
                      <a:endParaRPr lang="en-US" sz="20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 gridSpan="2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1- العلاقة بين الأشنات والأشجار التي تنمو عليها ( حيث توفر الشجرة موطناً للأشنات </a:t>
                      </a:r>
                      <a:r>
                        <a:rPr lang="ar-SA" sz="2000" b="1" i="1" dirty="0" smtClean="0"/>
                        <a:t>وتعرضها </a:t>
                      </a:r>
                      <a:r>
                        <a:rPr lang="ar-SA" sz="2000" b="1" i="1" dirty="0"/>
                        <a:t>للمزيد من ضوء الشمس ولا تستفيد الشجرة ولا تتضرر ).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2- العلاقة بين السمكة المهرجة وشقائق النعمان ( حيث توفر شقائق النعمان للسمكة </a:t>
                      </a:r>
                      <a:r>
                        <a:rPr lang="ar-SA" sz="2000" b="1" i="1" dirty="0" smtClean="0"/>
                        <a:t>المهرجة </a:t>
                      </a:r>
                      <a:r>
                        <a:rPr lang="ar-SA" sz="2000" b="1" i="1" dirty="0"/>
                        <a:t>الحماية من المفترسات في حين لا يستفيد شقائق النعمان من هذه العلاقة ولا يتضرر ).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32197">
                <a:tc rowSpan="6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baseline="0" dirty="0" smtClean="0">
                          <a:solidFill>
                            <a:srgbClr val="C00000"/>
                          </a:solidFill>
                        </a:rPr>
                        <a:t> ج-</a:t>
                      </a:r>
                      <a:r>
                        <a:rPr lang="ar-SA" sz="2000" b="1" i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ar-SA" sz="2000" b="1" i="1" dirty="0">
                          <a:solidFill>
                            <a:srgbClr val="C00000"/>
                          </a:solidFill>
                        </a:rPr>
                        <a:t>التطفل</a:t>
                      </a:r>
                      <a:endParaRPr lang="en-US" sz="20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6600FF"/>
                          </a:solidFill>
                        </a:rPr>
                        <a:t>تعريفها</a:t>
                      </a:r>
                      <a:endParaRPr lang="en-US" sz="20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 gridSpan="2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 </a:t>
                      </a:r>
                      <a:r>
                        <a:rPr lang="ar-SA" sz="2400" b="1" i="1" dirty="0"/>
                        <a:t>هي علاقة بين مخلوقين حيين أحدهما يستفيد والآخر يتضرر.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3219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6600FF"/>
                          </a:solidFill>
                        </a:rPr>
                        <a:t>أنواعه</a:t>
                      </a:r>
                      <a:endParaRPr lang="en-US" sz="20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 gridSpan="2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baseline="0" dirty="0" smtClean="0"/>
                        <a:t> </a:t>
                      </a:r>
                      <a:r>
                        <a:rPr lang="ar-SA" sz="2000" b="1" i="1" dirty="0" smtClean="0"/>
                        <a:t>توجد </a:t>
                      </a:r>
                      <a:r>
                        <a:rPr lang="ar-SA" sz="2000" b="1" i="1" dirty="0"/>
                        <a:t>عدة أنواع للتطفل هي: 1- التطفل الخارجي.  2- التطفل الداخلي.  3- تطفل الحَضانة.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3219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أنواع التطفل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u="sng" dirty="0">
                          <a:solidFill>
                            <a:srgbClr val="FF0000"/>
                          </a:solidFill>
                        </a:rPr>
                        <a:t>الأمثلة</a:t>
                      </a:r>
                      <a:endParaRPr lang="en-US" sz="2000" b="1" i="1" u="sng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</a:tr>
              <a:tr h="619202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>
                          <a:solidFill>
                            <a:srgbClr val="C00000"/>
                          </a:solidFill>
                        </a:rPr>
                        <a:t>1التطفل </a:t>
                      </a: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الخارجي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baseline="0" dirty="0" smtClean="0"/>
                        <a:t> أمثلة</a:t>
                      </a:r>
                      <a:r>
                        <a:rPr lang="ar-SA" sz="2000" b="1" i="1" dirty="0" smtClean="0"/>
                        <a:t> </a:t>
                      </a:r>
                      <a:r>
                        <a:rPr lang="ar-SA" sz="2000" b="1" i="1" dirty="0"/>
                        <a:t>على الطفيليات الخارجية</a:t>
                      </a:r>
                      <a:r>
                        <a:rPr lang="ar-SA" sz="2000" b="1" i="1" dirty="0" smtClean="0"/>
                        <a:t>:      القراد   –     </a:t>
                      </a:r>
                      <a:r>
                        <a:rPr lang="ar-SA" sz="2000" b="1" i="1" dirty="0"/>
                        <a:t>البراغيث.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</a:tr>
              <a:tr h="72640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>
                          <a:solidFill>
                            <a:srgbClr val="C00000"/>
                          </a:solidFill>
                        </a:rPr>
                        <a:t>2 </a:t>
                      </a: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التطفل الداخلي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baseline="0" dirty="0" smtClean="0"/>
                        <a:t> أمثلة</a:t>
                      </a:r>
                      <a:r>
                        <a:rPr lang="ar-SA" sz="2000" b="1" i="1" dirty="0" smtClean="0"/>
                        <a:t> </a:t>
                      </a:r>
                      <a:r>
                        <a:rPr lang="ar-SA" sz="2000" b="1" i="1" dirty="0"/>
                        <a:t>على الطفيليات الداخلية:البكتيريا – الديدان الشريطية – </a:t>
                      </a:r>
                      <a:r>
                        <a:rPr lang="ar-SA" sz="2000" b="1" i="1" dirty="0" smtClean="0"/>
                        <a:t>الديدان</a:t>
                      </a:r>
                      <a:r>
                        <a:rPr lang="ar-SA" sz="2000" b="1" i="1" baseline="0" dirty="0" smtClean="0"/>
                        <a:t> ا</a:t>
                      </a:r>
                      <a:r>
                        <a:rPr lang="ar-SA" sz="2000" b="1" i="1" dirty="0" smtClean="0"/>
                        <a:t>لأسطوانية</a:t>
                      </a:r>
                      <a:r>
                        <a:rPr lang="ar-SA" sz="2000" b="1" i="1" dirty="0"/>
                        <a:t>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</a:tr>
              <a:tr h="190471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baseline="0" dirty="0" smtClean="0">
                          <a:solidFill>
                            <a:srgbClr val="C00000"/>
                          </a:solidFill>
                        </a:rPr>
                        <a:t> 3</a:t>
                      </a:r>
                      <a:r>
                        <a:rPr lang="ar-SA" sz="1800" b="1" i="1" dirty="0" smtClean="0">
                          <a:solidFill>
                            <a:srgbClr val="C00000"/>
                          </a:solidFill>
                        </a:rPr>
                        <a:t>تطفل </a:t>
                      </a: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الحَضانة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الأمثلة </a:t>
                      </a:r>
                      <a:r>
                        <a:rPr lang="ar-SA" sz="2000" b="1" i="1" dirty="0"/>
                        <a:t>على تطفل الحضانة</a:t>
                      </a:r>
                      <a:r>
                        <a:rPr lang="ar-SA" sz="2000" b="1" i="1" dirty="0" smtClean="0"/>
                        <a:t>: طائر </a:t>
                      </a:r>
                      <a:r>
                        <a:rPr lang="ar-SA" sz="2000" b="1" i="1" dirty="0"/>
                        <a:t>الأبقار بني الرأس الذي يعتمد على </a:t>
                      </a:r>
                      <a:r>
                        <a:rPr lang="ar-SA" sz="2000" b="1" i="1" dirty="0" smtClean="0"/>
                        <a:t>الطيور </a:t>
                      </a:r>
                      <a:r>
                        <a:rPr lang="ar-SA" sz="2000" b="1" i="1" dirty="0"/>
                        <a:t>الأخرى في بناء الأعشاش وحضانة بيضه ( حيث تقوم أنثى طائر </a:t>
                      </a:r>
                      <a:r>
                        <a:rPr lang="ar-SA" sz="2000" b="1" i="1" dirty="0" smtClean="0"/>
                        <a:t>الأبقار </a:t>
                      </a:r>
                      <a:r>
                        <a:rPr lang="ar-SA" sz="2000" b="1" i="1" dirty="0"/>
                        <a:t>بوضع بيضها في عش طائر آخر يقوم بحضن البيض وتغذية صغار </a:t>
                      </a:r>
                      <a:r>
                        <a:rPr lang="ar-SA" sz="2000" b="1" i="1" dirty="0" smtClean="0"/>
                        <a:t>طائر الأبقار[ </a:t>
                      </a:r>
                      <a:r>
                        <a:rPr lang="ar-SA" sz="2000" b="1" i="1" dirty="0"/>
                        <a:t>غالباً ما تقوم صغار طائر الأبقار بالتخلص من بيض الطائر </a:t>
                      </a:r>
                      <a:r>
                        <a:rPr lang="ar-SA" sz="2000" b="1" i="1" dirty="0" smtClean="0"/>
                        <a:t>المضيف </a:t>
                      </a:r>
                      <a:r>
                        <a:rPr lang="ar-SA" sz="2000" b="1" i="1" dirty="0"/>
                        <a:t>أو صغاره من العش مما ينتج عنه بقاء صغار </a:t>
                      </a:r>
                      <a:r>
                        <a:rPr lang="ar-SA" sz="2000" b="1" i="1" dirty="0" smtClean="0"/>
                        <a:t>طائرالأبقار </a:t>
                      </a:r>
                      <a:r>
                        <a:rPr lang="ar-SA" sz="2000" b="1" i="1" dirty="0"/>
                        <a:t>فقط ] </a:t>
                      </a:r>
                      <a:r>
                        <a:rPr lang="ar-SA" sz="2000" b="1" i="1" dirty="0" smtClean="0"/>
                        <a:t>)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</a:tr>
              <a:tr h="664395">
                <a:tc gridSpan="4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* </a:t>
                      </a:r>
                      <a:r>
                        <a:rPr lang="ar-SA" sz="2000" b="1" i="1" dirty="0"/>
                        <a:t>في علاقة التطفل إذا مات العائل يموت الطفيل أيضاً ما لم يجد بسرعة عائلاً آخر يتطفل عليه. 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* من خلال تطفل الحَضانة استطاع طائر الأبقار تقليل أعداد الجماعات الحيوية للطائر المغرد.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195" marR="3195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3999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40"/>
            <a:ext cx="8039077" cy="178595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-2" y="3929066"/>
          <a:ext cx="9144002" cy="2928934"/>
        </p:xfrm>
        <a:graphic>
          <a:graphicData uri="http://schemas.openxmlformats.org/drawingml/2006/table">
            <a:tbl>
              <a:tblPr rtl="1">
                <a:tableStyleId>{D7AC3CCA-C797-4891-BE02-D94E43425B78}</a:tableStyleId>
              </a:tblPr>
              <a:tblGrid>
                <a:gridCol w="1314473"/>
                <a:gridCol w="7829529"/>
              </a:tblGrid>
              <a:tr h="13488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 smtClean="0">
                          <a:solidFill>
                            <a:srgbClr val="FF0000"/>
                          </a:solidFill>
                        </a:rPr>
                        <a:t>تعريف</a:t>
                      </a:r>
                      <a:r>
                        <a:rPr lang="ar-SA" sz="2000" b="1" i="1" baseline="0" dirty="0" smtClean="0">
                          <a:solidFill>
                            <a:srgbClr val="FF0000"/>
                          </a:solidFill>
                        </a:rPr>
                        <a:t> البيئة</a:t>
                      </a:r>
                      <a:endParaRPr lang="en-US" sz="20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 smtClean="0"/>
                        <a:t> </a:t>
                      </a:r>
                      <a:r>
                        <a:rPr lang="ar-SA" sz="2400" dirty="0"/>
                        <a:t>هو الوسط الذي يعيش فيه المخلوق الحي مؤثراً ومتأثراً بما يحيط به من مخلوقات حية وغير حية.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  <a:tr h="158004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FF0000"/>
                          </a:solidFill>
                        </a:rPr>
                        <a:t>مكوناتها</a:t>
                      </a:r>
                      <a:endParaRPr lang="en-US" sz="20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400" dirty="0" smtClean="0"/>
                        <a:t> </a:t>
                      </a:r>
                      <a:r>
                        <a:rPr lang="ar-SA" sz="2400" dirty="0"/>
                        <a:t>تشمل البيئة نوعان من المكونات هما</a:t>
                      </a:r>
                      <a:r>
                        <a:rPr lang="ar-SA" sz="2400" dirty="0" smtClean="0"/>
                        <a:t>:</a:t>
                      </a: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400" dirty="0" smtClean="0"/>
                        <a:t> </a:t>
                      </a:r>
                      <a:r>
                        <a:rPr lang="ar-SA" sz="2400" dirty="0"/>
                        <a:t>1- المكونات الحية: تشمل جميع المخلوقات الحية في البيئة.   </a:t>
                      </a:r>
                      <a:endParaRPr lang="en-US" sz="24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400" dirty="0" smtClean="0"/>
                        <a:t> </a:t>
                      </a:r>
                      <a:r>
                        <a:rPr lang="ar-SA" sz="2400" dirty="0"/>
                        <a:t>2- المكونات غير الحية: تشمل الضوء والحرارة والتربة والهواء والرياح والماء وغيرها. </a:t>
                      </a:r>
                      <a:endParaRPr lang="en-US" sz="24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</a:tbl>
          </a:graphicData>
        </a:graphic>
      </p:graphicFrame>
      <p:cxnSp>
        <p:nvCxnSpPr>
          <p:cNvPr id="14" name="رابط مستقيم 13"/>
          <p:cNvCxnSpPr/>
          <p:nvPr/>
        </p:nvCxnSpPr>
        <p:spPr>
          <a:xfrm rot="10800000">
            <a:off x="214282" y="3429000"/>
            <a:ext cx="6215106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مستقيم 15"/>
          <p:cNvCxnSpPr/>
          <p:nvPr/>
        </p:nvCxnSpPr>
        <p:spPr>
          <a:xfrm rot="10800000">
            <a:off x="5857884" y="3714752"/>
            <a:ext cx="2000264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-24"/>
            <a:ext cx="2928959" cy="57150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0" y="642918"/>
          <a:ext cx="9144000" cy="2502359"/>
        </p:xfrm>
        <a:graphic>
          <a:graphicData uri="http://schemas.openxmlformats.org/drawingml/2006/table">
            <a:tbl>
              <a:tblPr rtl="1">
                <a:tableStyleId>{8A107856-5554-42FB-B03E-39F5DBC370BA}</a:tableStyleId>
              </a:tblPr>
              <a:tblGrid>
                <a:gridCol w="1086327"/>
                <a:gridCol w="8057673"/>
              </a:tblGrid>
              <a:tr h="6735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FF0000"/>
                          </a:solidFill>
                        </a:rPr>
                        <a:t>تعريفه</a:t>
                      </a:r>
                      <a:endParaRPr lang="en-US" sz="20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 </a:t>
                      </a:r>
                      <a:r>
                        <a:rPr lang="ar-SA" sz="2000" b="1" i="1" dirty="0"/>
                        <a:t>هو العلم الذي يدرس العلاقات المتبادلة بين المخلوقات الحية وتفاعلاتها مع بيئتها.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  <a:tr h="168389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FF0000"/>
                          </a:solidFill>
                        </a:rPr>
                        <a:t>ملاحظة</a:t>
                      </a:r>
                      <a:endParaRPr lang="en-US" sz="20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 </a:t>
                      </a:r>
                      <a:r>
                        <a:rPr lang="ar-SA" sz="2000" b="1" i="1" dirty="0"/>
                        <a:t>يعتمد علماء البيئة في دراسة التفاعلات بين نوع من المخلوقات الحية مع بيئته وبينها وبين الأنواع الأخرى والعوامل غير الحية       </a:t>
                      </a:r>
                      <a:endParaRPr lang="en-US" sz="2000" b="1" i="1" dirty="0"/>
                    </a:p>
                    <a:p>
                      <a:pPr indent="76200"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على خصائص منها:</a:t>
                      </a:r>
                      <a:endParaRPr lang="en-US" sz="2000" b="1" i="1" dirty="0"/>
                    </a:p>
                    <a:p>
                      <a:pPr indent="76200"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أ- الملاحظة.   </a:t>
                      </a:r>
                      <a:endParaRPr lang="ar-SA" sz="2000" b="1" i="1" dirty="0" smtClean="0"/>
                    </a:p>
                    <a:p>
                      <a:pPr indent="76200"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  </a:t>
                      </a:r>
                      <a:r>
                        <a:rPr lang="ar-SA" sz="2000" b="1" i="1" dirty="0"/>
                        <a:t>ب- إجراء التجارب.   </a:t>
                      </a:r>
                      <a:endParaRPr lang="ar-SA" sz="2000" b="1" i="1" dirty="0" smtClean="0"/>
                    </a:p>
                    <a:p>
                      <a:pPr indent="76200"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  </a:t>
                      </a:r>
                      <a:r>
                        <a:rPr lang="ar-SA" sz="2000" b="1" i="1" dirty="0"/>
                        <a:t>ج- تصميم النماذج باستخدام الأدوات المختلفة والطرائق المتنوعة.  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214686"/>
            <a:ext cx="4786346" cy="3643314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14686"/>
            <a:ext cx="4245787" cy="3643314"/>
          </a:xfrm>
          <a:prstGeom prst="rect">
            <a:avLst/>
          </a:prstGeom>
          <a:ln w="38100" cap="sq">
            <a:solidFill>
              <a:srgbClr val="6600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9" y="142852"/>
            <a:ext cx="3286148" cy="78581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-1" y="1071546"/>
          <a:ext cx="9144002" cy="5786454"/>
        </p:xfrm>
        <a:graphic>
          <a:graphicData uri="http://schemas.openxmlformats.org/drawingml/2006/table">
            <a:tbl>
              <a:tblPr rtl="1">
                <a:tableStyleId>{C4B1156A-380E-4F78-BDF5-A606A8083BF9}</a:tableStyleId>
              </a:tblPr>
              <a:tblGrid>
                <a:gridCol w="1443060"/>
                <a:gridCol w="7700942"/>
              </a:tblGrid>
              <a:tr h="72330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rgbClr val="FF0000"/>
                          </a:solidFill>
                        </a:rPr>
                        <a:t>تعريفه</a:t>
                      </a:r>
                      <a:endParaRPr lang="en-US" sz="18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هو </a:t>
                      </a:r>
                      <a:r>
                        <a:rPr lang="ar-SA" sz="2000" b="1" i="1" dirty="0"/>
                        <a:t>جزء من الكرة الأرضية يدعم الحياة ( أعلى نقطة في الغلاف الجوي إلى أعماق المحيط ).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  <a:tr h="289322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rgbClr val="FF0000"/>
                          </a:solidFill>
                        </a:rPr>
                        <a:t>العوامل 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 smtClean="0">
                          <a:solidFill>
                            <a:srgbClr val="FF0000"/>
                          </a:solidFill>
                        </a:rPr>
                        <a:t>المؤثرة في الغلاف الحيوي</a:t>
                      </a:r>
                      <a:endParaRPr lang="en-US" sz="18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indent="76200" algn="r" rtl="1">
                        <a:spcAft>
                          <a:spcPts val="0"/>
                        </a:spcAft>
                      </a:pPr>
                      <a:r>
                        <a:rPr lang="ar-SA" sz="2000" b="1" i="1" u="sng" dirty="0" smtClean="0">
                          <a:solidFill>
                            <a:srgbClr val="6600FF"/>
                          </a:solidFill>
                        </a:rPr>
                        <a:t>  تنقسم إلى </a:t>
                      </a:r>
                      <a:r>
                        <a:rPr lang="ar-SA" sz="2400" b="1" i="1" u="sng" dirty="0" smtClean="0">
                          <a:solidFill>
                            <a:srgbClr val="6600FF"/>
                          </a:solidFill>
                        </a:rPr>
                        <a:t>قسمين </a:t>
                      </a:r>
                      <a:r>
                        <a:rPr lang="ar-SA" sz="2400" b="1" i="1" u="sng" dirty="0">
                          <a:solidFill>
                            <a:srgbClr val="6600FF"/>
                          </a:solidFill>
                        </a:rPr>
                        <a:t>هما</a:t>
                      </a:r>
                      <a:r>
                        <a:rPr lang="ar-SA" sz="2400" b="1" i="1" u="sng" dirty="0" smtClean="0">
                          <a:solidFill>
                            <a:srgbClr val="6600FF"/>
                          </a:solidFill>
                        </a:rPr>
                        <a:t>:</a:t>
                      </a:r>
                    </a:p>
                    <a:p>
                      <a:pPr indent="76200" algn="r" rtl="1">
                        <a:spcAft>
                          <a:spcPts val="0"/>
                        </a:spcAft>
                      </a:pPr>
                      <a:endParaRPr lang="en-US" sz="2000" b="1" dirty="0"/>
                    </a:p>
                    <a:p>
                      <a:pPr indent="76200" algn="r" rtl="1">
                        <a:spcAft>
                          <a:spcPts val="0"/>
                        </a:spcAft>
                      </a:pPr>
                      <a:r>
                        <a:rPr lang="ar-SA" sz="2000" b="1" dirty="0"/>
                        <a:t> أ- </a:t>
                      </a:r>
                      <a:r>
                        <a:rPr lang="ar-SA" sz="2000" b="1" u="sng" dirty="0"/>
                        <a:t>العوامل الحيوية ( المكونات الحية </a:t>
                      </a:r>
                      <a:r>
                        <a:rPr lang="ar-SA" sz="2000" b="1" u="sng" dirty="0" smtClean="0"/>
                        <a:t>)</a:t>
                      </a:r>
                      <a:r>
                        <a:rPr lang="ar-SA" sz="2000" b="1" dirty="0" smtClean="0"/>
                        <a:t>:</a:t>
                      </a:r>
                    </a:p>
                    <a:p>
                      <a:pPr indent="76200" algn="r" rtl="1">
                        <a:spcAft>
                          <a:spcPts val="0"/>
                        </a:spcAft>
                      </a:pPr>
                      <a:r>
                        <a:rPr lang="ar-SA" sz="2000" b="1" dirty="0" smtClean="0"/>
                        <a:t> </a:t>
                      </a:r>
                      <a:r>
                        <a:rPr lang="ar-SA" sz="2000" b="1" dirty="0"/>
                        <a:t>تشمل جميع المخلوقات الحية في البيئة [ المنتجات – المستهلكات - المحللات </a:t>
                      </a:r>
                      <a:r>
                        <a:rPr lang="ar-SA" sz="2000" b="1" dirty="0" smtClean="0"/>
                        <a:t>]</a:t>
                      </a:r>
                    </a:p>
                    <a:p>
                      <a:pPr indent="76200" algn="r" rtl="1">
                        <a:spcAft>
                          <a:spcPts val="0"/>
                        </a:spcAft>
                      </a:pPr>
                      <a:endParaRPr lang="ar-SA" sz="2000" b="1" dirty="0" smtClean="0"/>
                    </a:p>
                    <a:p>
                      <a:pPr indent="76200" algn="r" rtl="1">
                        <a:spcAft>
                          <a:spcPts val="0"/>
                        </a:spcAft>
                      </a:pPr>
                      <a:r>
                        <a:rPr lang="ar-SA" sz="2000" b="1" dirty="0" smtClean="0"/>
                        <a:t>   </a:t>
                      </a:r>
                      <a:endParaRPr lang="en-US" sz="2000" b="1" dirty="0"/>
                    </a:p>
                    <a:p>
                      <a:pPr indent="76200" algn="r" rtl="1">
                        <a:spcAft>
                          <a:spcPts val="0"/>
                        </a:spcAft>
                      </a:pPr>
                      <a:r>
                        <a:rPr lang="ar-SA" sz="2000" b="1" dirty="0"/>
                        <a:t>ب-</a:t>
                      </a:r>
                      <a:r>
                        <a:rPr lang="ar-SA" sz="2000" b="1" u="sng" dirty="0"/>
                        <a:t> العوامل اللاحيوية ( المكونات غير الحية </a:t>
                      </a:r>
                      <a:r>
                        <a:rPr lang="ar-SA" sz="2000" b="1" u="sng" dirty="0" smtClean="0"/>
                        <a:t>)</a:t>
                      </a:r>
                      <a:r>
                        <a:rPr lang="ar-SA" sz="2000" b="1" dirty="0" smtClean="0"/>
                        <a:t>:</a:t>
                      </a:r>
                    </a:p>
                    <a:p>
                      <a:pPr indent="76200" algn="r" rtl="1">
                        <a:spcAft>
                          <a:spcPts val="0"/>
                        </a:spcAft>
                      </a:pPr>
                      <a:r>
                        <a:rPr lang="ar-SA" sz="2000" b="1" dirty="0" smtClean="0"/>
                        <a:t> </a:t>
                      </a:r>
                      <a:r>
                        <a:rPr lang="ar-SA" sz="2000" b="1" dirty="0"/>
                        <a:t>تشمل الضوء والحرارة والتربة والهواء والرياح والماء وغيرها.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  <a:tr h="216992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 smtClean="0">
                          <a:solidFill>
                            <a:srgbClr val="FF0000"/>
                          </a:solidFill>
                        </a:rPr>
                        <a:t>امتداد</a:t>
                      </a:r>
                      <a:r>
                        <a:rPr lang="ar-SA" sz="1800" b="1" baseline="0" dirty="0" smtClean="0">
                          <a:solidFill>
                            <a:srgbClr val="FF0000"/>
                          </a:solidFill>
                        </a:rPr>
                        <a:t> الغلاف الحيوي</a:t>
                      </a:r>
                      <a:endParaRPr lang="en-US" sz="18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 smtClean="0"/>
                        <a:t> </a:t>
                      </a:r>
                      <a:r>
                        <a:rPr lang="ar-SA" sz="2000" b="1" i="1" dirty="0"/>
                        <a:t>يشكل </a:t>
                      </a:r>
                      <a:r>
                        <a:rPr lang="ar-SA" sz="2000" b="1" i="1" u="sng" dirty="0"/>
                        <a:t>الغلاف الحيوي</a:t>
                      </a:r>
                      <a:r>
                        <a:rPr lang="ar-SA" sz="2000" b="1" i="1" dirty="0"/>
                        <a:t> طبقة رقيقة حول الأرض تمتد عدة كيلو مترات فوق سطحها وعدة كيلو مترات تحت سطح المحيط لتصل إلى </a:t>
                      </a:r>
                      <a:r>
                        <a:rPr lang="ar-SA" sz="2000" b="1" i="1" dirty="0" smtClean="0"/>
                        <a:t> </a:t>
                      </a:r>
                      <a:r>
                        <a:rPr lang="ar-SA" sz="2000" b="1" i="1" dirty="0"/>
                        <a:t>الفوهات الحرارية في أعماق المحيط.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-24"/>
            <a:ext cx="4643470" cy="500066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7" name="جدول 6"/>
          <p:cNvGraphicFramePr>
            <a:graphicFrameLocks noGrp="1"/>
          </p:cNvGraphicFramePr>
          <p:nvPr/>
        </p:nvGraphicFramePr>
        <p:xfrm>
          <a:off x="0" y="500042"/>
          <a:ext cx="9144000" cy="6357959"/>
        </p:xfrm>
        <a:graphic>
          <a:graphicData uri="http://schemas.openxmlformats.org/drawingml/2006/table">
            <a:tbl>
              <a:tblPr rtl="1">
                <a:tableStyleId>{16D9F66E-5EB9-4882-86FB-DCBF35E3C3E4}</a:tableStyleId>
              </a:tblPr>
              <a:tblGrid>
                <a:gridCol w="374811"/>
                <a:gridCol w="1364085"/>
                <a:gridCol w="7405104"/>
              </a:tblGrid>
              <a:tr h="302874">
                <a:tc rowSpan="8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800" b="1" i="1" u="sng" spc="0" dirty="0" smtClean="0">
                          <a:solidFill>
                            <a:srgbClr val="C00000"/>
                          </a:solidFill>
                        </a:rPr>
                        <a:t>مستويات تنظيمه</a:t>
                      </a:r>
                      <a:endParaRPr lang="en-US" sz="2800" b="1" i="1" u="sng" spc="0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vert="vert270" anchor="ctr"/>
                </a:tc>
                <a:tc gridSpan="2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800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0574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FF0000"/>
                          </a:solidFill>
                        </a:rPr>
                        <a:t>مستويات تنظيم الغلاف الحيوي</a:t>
                      </a:r>
                      <a:endParaRPr lang="en-US" sz="18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FF0000"/>
                          </a:solidFill>
                        </a:rPr>
                        <a:t>تعريفها</a:t>
                      </a:r>
                      <a:endParaRPr lang="en-US" sz="20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</a:tr>
              <a:tr h="59977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>
                          <a:solidFill>
                            <a:srgbClr val="6600FF"/>
                          </a:solidFill>
                        </a:rPr>
                        <a:t>1المخلوق </a:t>
                      </a: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الحي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/>
                        <a:t> هو </a:t>
                      </a:r>
                      <a:r>
                        <a:rPr lang="ar-SA" sz="1800" b="1" i="1" dirty="0"/>
                        <a:t>أي فرد من نوع من أنواع المخلوقات الحية ( أبسط مستويات التنظيم ). </a:t>
                      </a:r>
                      <a:endParaRPr lang="en-US" sz="18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</a:tr>
              <a:tr h="1062451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>
                          <a:solidFill>
                            <a:srgbClr val="6600FF"/>
                          </a:solidFill>
                        </a:rPr>
                        <a:t>2الجماعة </a:t>
                      </a: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الحيوية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/>
                        <a:t> هي </a:t>
                      </a:r>
                      <a:r>
                        <a:rPr lang="ar-SA" sz="1800" b="1" i="1" dirty="0"/>
                        <a:t>مجموعة من المخلوقات الحية من النوع نفسه تحتل المنطقة الجغرافية نفسها وفي </a:t>
                      </a:r>
                      <a:r>
                        <a:rPr lang="ar-SA" sz="1800" b="1" i="1" dirty="0" smtClean="0"/>
                        <a:t>الوقت  </a:t>
                      </a:r>
                      <a:r>
                        <a:rPr lang="ar-SA" sz="1800" b="1" i="1" dirty="0"/>
                        <a:t>نفسه ( المستوى الثاني في سلم التنظيم ).</a:t>
                      </a:r>
                      <a:endParaRPr lang="en-US" sz="18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</a:tr>
              <a:tr h="107958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>
                          <a:solidFill>
                            <a:srgbClr val="6600FF"/>
                          </a:solidFill>
                        </a:rPr>
                        <a:t>3المجتمع </a:t>
                      </a: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الحيوي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/>
                        <a:t> هو </a:t>
                      </a:r>
                      <a:r>
                        <a:rPr lang="ar-SA" sz="1800" b="1" i="1" dirty="0"/>
                        <a:t>مجموعة من جماعات حيوية تتفاعل فيما بينها تحتل المنطقة الجغرافية نفسها وفي الوقت </a:t>
                      </a:r>
                      <a:r>
                        <a:rPr lang="ar-SA" sz="1800" b="1" i="1" dirty="0" smtClean="0"/>
                        <a:t>نفسه                                                  ( </a:t>
                      </a:r>
                      <a:r>
                        <a:rPr lang="ar-SA" sz="1800" b="1" i="1" dirty="0"/>
                        <a:t>المستوى الثالث في سلم التنظيم ). </a:t>
                      </a:r>
                      <a:endParaRPr lang="en-US" sz="18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</a:tr>
              <a:tr h="83967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>
                          <a:solidFill>
                            <a:srgbClr val="6600FF"/>
                          </a:solidFill>
                        </a:rPr>
                        <a:t>4النظام </a:t>
                      </a: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البيئي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/>
                        <a:t>هو </a:t>
                      </a:r>
                      <a:r>
                        <a:rPr lang="ar-SA" sz="1800" b="1" i="1" dirty="0"/>
                        <a:t>المجتمع الحيوي بالإضافة إلى العوامل اللاحيوية التي تؤثر </a:t>
                      </a:r>
                      <a:r>
                        <a:rPr lang="ar-SA" sz="1800" b="1" i="1" dirty="0" smtClean="0"/>
                        <a:t>فيه( </a:t>
                      </a:r>
                      <a:r>
                        <a:rPr lang="ar-SA" sz="1800" b="1" i="1" dirty="0"/>
                        <a:t>المستوى الرابع في سلم </a:t>
                      </a:r>
                      <a:r>
                        <a:rPr lang="ar-SA" sz="1800" b="1" i="1" dirty="0" smtClean="0"/>
                        <a:t>التنظيم).</a:t>
                      </a:r>
                      <a:endParaRPr lang="en-US" sz="18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</a:tr>
              <a:tr h="1118142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>
                          <a:solidFill>
                            <a:srgbClr val="6600FF"/>
                          </a:solidFill>
                        </a:rPr>
                        <a:t>5المنطقة </a:t>
                      </a: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الحيوية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/>
                        <a:t> هي </a:t>
                      </a:r>
                      <a:r>
                        <a:rPr lang="ar-SA" sz="1800" b="1" i="1" dirty="0"/>
                        <a:t>مجموعة واسعة من الأنظمة البيئية تشترك في المناخ نفسه وفيها أنواع متماثلة من المجتمعات </a:t>
                      </a:r>
                      <a:r>
                        <a:rPr lang="ar-SA" sz="1800" b="1" i="1" dirty="0" smtClean="0"/>
                        <a:t>الحيوية </a:t>
                      </a:r>
                      <a:r>
                        <a:rPr lang="ar-SA" sz="1800" b="1" i="1" dirty="0"/>
                        <a:t>( المستوى الخامس في سلم التنظيم ).  </a:t>
                      </a:r>
                      <a:endParaRPr lang="en-US" sz="18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</a:tr>
              <a:tr h="74971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>
                          <a:solidFill>
                            <a:srgbClr val="6600FF"/>
                          </a:solidFill>
                        </a:rPr>
                        <a:t>6الغلاف </a:t>
                      </a: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الحيوي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/>
                        <a:t> هو </a:t>
                      </a:r>
                      <a:r>
                        <a:rPr lang="ar-SA" sz="1800" b="1" i="1" dirty="0"/>
                        <a:t>جزء من الكرة الأرضية يدعم الحياة ( أعلى مستوى في التنظيم [ المستوى الأكثر تعقيداً ] </a:t>
                      </a:r>
                      <a:r>
                        <a:rPr lang="ar-SA" sz="1800" b="1" i="1" dirty="0" smtClean="0"/>
                        <a:t>)</a:t>
                      </a:r>
                      <a:endParaRPr lang="en-US" sz="18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2359" marR="2359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71414"/>
            <a:ext cx="5429288" cy="428628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0" y="571481"/>
          <a:ext cx="9144000" cy="3429024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951031"/>
                <a:gridCol w="8192969"/>
              </a:tblGrid>
              <a:tr h="429346"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u="sng" dirty="0">
                          <a:solidFill>
                            <a:srgbClr val="FF0000"/>
                          </a:solidFill>
                        </a:rPr>
                        <a:t>العلاقات المتبادلة في النظام البيئي </a:t>
                      </a:r>
                      <a:endParaRPr lang="en-US" sz="2000" b="1" i="1" u="sng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85868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6600FF"/>
                          </a:solidFill>
                        </a:rPr>
                        <a:t>تعريفها</a:t>
                      </a:r>
                      <a:endParaRPr lang="en-US" sz="20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هو </a:t>
                      </a:r>
                      <a:r>
                        <a:rPr lang="ar-SA" sz="2000" b="1" i="1" dirty="0"/>
                        <a:t>الوسط الذي يعيش فيه المخلوق الحي مؤثراً ومتأثراً بما يحيط به من مخلوقات حية وغير حية.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  <a:tr h="128230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6600FF"/>
                          </a:solidFill>
                        </a:rPr>
                        <a:t>مكوناتها</a:t>
                      </a:r>
                      <a:endParaRPr lang="en-US" sz="20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 </a:t>
                      </a:r>
                      <a:r>
                        <a:rPr lang="ar-SA" sz="2000" b="1" i="1" dirty="0"/>
                        <a:t>تشمل البيئة نوعان من المكونات هما</a:t>
                      </a:r>
                      <a:r>
                        <a:rPr lang="ar-SA" sz="2000" b="1" i="1" dirty="0" smtClean="0"/>
                        <a:t>:</a:t>
                      </a: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 </a:t>
                      </a:r>
                      <a:r>
                        <a:rPr lang="ar-SA" sz="2000" b="1" i="1" dirty="0"/>
                        <a:t>1- المكونات الحية: تشمل جميع المخلوقات الحية في البيئة.   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</a:t>
                      </a:r>
                      <a:r>
                        <a:rPr lang="ar-SA" sz="2000" b="1" i="1" dirty="0" smtClean="0"/>
                        <a:t>2- </a:t>
                      </a:r>
                      <a:r>
                        <a:rPr lang="ar-SA" sz="2000" b="1" i="1" dirty="0"/>
                        <a:t>المكونات غير الحية: تشمل الضوء والحرارة والتربة والهواء والرياح والماء وغيرها. 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  <a:tr h="85868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6600FF"/>
                          </a:solidFill>
                        </a:rPr>
                        <a:t>ملاحظات</a:t>
                      </a:r>
                      <a:endParaRPr lang="en-US" sz="20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* </a:t>
                      </a:r>
                      <a:r>
                        <a:rPr lang="ar-SA" sz="2000" b="1" i="1" u="sng" dirty="0"/>
                        <a:t>الموطن</a:t>
                      </a:r>
                      <a:r>
                        <a:rPr lang="ar-SA" sz="2000" b="1" i="1" dirty="0"/>
                        <a:t>: هو المساحة الذي يعيش فيها المخلوق الحي.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*</a:t>
                      </a:r>
                      <a:r>
                        <a:rPr lang="ar-SA" sz="2000" b="1" i="1" u="sng" dirty="0"/>
                        <a:t>الحيز البيئي</a:t>
                      </a:r>
                      <a:r>
                        <a:rPr lang="ar-SA" sz="2000" b="1" i="1" dirty="0"/>
                        <a:t>: هو الدور أو الموضع الذي يؤديه المخلوق الحي في بيئته.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</a:tbl>
          </a:graphicData>
        </a:graphic>
      </p:graphicFrame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9863" y="4000504"/>
            <a:ext cx="3724275" cy="519114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7" name="جدول 6"/>
          <p:cNvGraphicFramePr>
            <a:graphicFrameLocks noGrp="1"/>
          </p:cNvGraphicFramePr>
          <p:nvPr/>
        </p:nvGraphicFramePr>
        <p:xfrm>
          <a:off x="0" y="4643446"/>
          <a:ext cx="9144000" cy="2000264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9144000"/>
              </a:tblGrid>
              <a:tr h="46806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u="sng" dirty="0">
                          <a:solidFill>
                            <a:srgbClr val="FF0000"/>
                          </a:solidFill>
                        </a:rPr>
                        <a:t>العلاقات المتبادلة في المجتمع الحيوي </a:t>
                      </a:r>
                      <a:endParaRPr lang="en-US" sz="2000" b="1" i="1" u="sng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/>
                </a:tc>
              </a:tr>
              <a:tr h="153219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baseline="0" dirty="0" smtClean="0"/>
                        <a:t> </a:t>
                      </a:r>
                      <a:r>
                        <a:rPr lang="ar-SA" sz="2000" b="1" i="1" dirty="0" smtClean="0"/>
                        <a:t>تتفاعل </a:t>
                      </a:r>
                      <a:r>
                        <a:rPr lang="ar-SA" sz="2000" b="1" i="1" dirty="0"/>
                        <a:t>المخلوقات الحية التي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2000" b="1" i="1" dirty="0"/>
                        <a:t>تعيش معاً في</a:t>
                      </a:r>
                      <a:r>
                        <a:rPr lang="ar-SA" sz="1800" b="1" i="1" dirty="0"/>
                        <a:t> </a:t>
                      </a:r>
                      <a:r>
                        <a:rPr lang="ar-SA" sz="2000" b="1" i="1" dirty="0"/>
                        <a:t>مجتمع حيوي</a:t>
                      </a:r>
                      <a:r>
                        <a:rPr lang="ar-SA" sz="1600" b="1" i="1" dirty="0"/>
                        <a:t> </a:t>
                      </a:r>
                      <a:r>
                        <a:rPr lang="ar-SA" sz="2000" b="1" i="1" dirty="0"/>
                        <a:t>مع بعضها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2000" b="1" i="1" dirty="0"/>
                        <a:t>حيث توجد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2000" b="1" i="1" dirty="0"/>
                        <a:t>احتياجات أساسية</a:t>
                      </a:r>
                      <a:r>
                        <a:rPr lang="ar-SA" sz="1800" b="1" i="1" dirty="0"/>
                        <a:t> </a:t>
                      </a:r>
                      <a:r>
                        <a:rPr lang="ar-SA" sz="2000" b="1" i="1" dirty="0"/>
                        <a:t>تحدد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2000" b="1" i="1" dirty="0"/>
                        <a:t>نوع العلاقة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2000" b="1" i="1" dirty="0"/>
                        <a:t>كالغذاء</a:t>
                      </a:r>
                      <a:r>
                        <a:rPr lang="ar-SA" sz="1800" b="1" i="1" dirty="0"/>
                        <a:t> </a:t>
                      </a:r>
                      <a:r>
                        <a:rPr lang="ar-SA" sz="2000" b="1" i="1" dirty="0"/>
                        <a:t>والمأوى </a:t>
                      </a:r>
                      <a:r>
                        <a:rPr lang="ar-SA" sz="2000" b="1" i="1" dirty="0" smtClean="0"/>
                        <a:t>وشريك</a:t>
                      </a:r>
                      <a:r>
                        <a:rPr lang="ar-SA" sz="2000" b="1" i="1" baseline="0" dirty="0" smtClean="0"/>
                        <a:t> </a:t>
                      </a:r>
                      <a:r>
                        <a:rPr lang="ar-SA" sz="2000" b="1" i="1" dirty="0" smtClean="0"/>
                        <a:t>التزاوج </a:t>
                      </a:r>
                      <a:r>
                        <a:rPr lang="ar-SA" sz="2000" b="1" i="1" dirty="0"/>
                        <a:t>وغيرها من </a:t>
                      </a:r>
                      <a:r>
                        <a:rPr lang="ar-SA" sz="2000" b="1" i="1" dirty="0" smtClean="0"/>
                        <a:t>الاحتياجات.</a:t>
                      </a: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SA" sz="2000" b="1" i="1" dirty="0" smtClean="0"/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u="sng" dirty="0" smtClean="0">
                          <a:solidFill>
                            <a:srgbClr val="FF0000"/>
                          </a:solidFill>
                        </a:rPr>
                        <a:t> وهذه </a:t>
                      </a:r>
                      <a:r>
                        <a:rPr lang="ar-SA" sz="2000" b="1" i="1" u="sng" dirty="0">
                          <a:solidFill>
                            <a:srgbClr val="FF0000"/>
                          </a:solidFill>
                        </a:rPr>
                        <a:t>العلاقات </a:t>
                      </a:r>
                      <a:r>
                        <a:rPr lang="ar-SA" sz="2000" b="1" i="1" u="sng" dirty="0" smtClean="0">
                          <a:solidFill>
                            <a:srgbClr val="FF0000"/>
                          </a:solidFill>
                        </a:rPr>
                        <a:t>هي   : </a:t>
                      </a:r>
                      <a:r>
                        <a:rPr lang="ar-SA" sz="2000" b="1" i="1" u="sng" dirty="0">
                          <a:solidFill>
                            <a:srgbClr val="FF0000"/>
                          </a:solidFill>
                        </a:rPr>
                        <a:t>1- </a:t>
                      </a:r>
                      <a:r>
                        <a:rPr lang="ar-SA" sz="2000" b="1" i="1" u="sng" dirty="0" smtClean="0">
                          <a:solidFill>
                            <a:srgbClr val="FF0000"/>
                          </a:solidFill>
                        </a:rPr>
                        <a:t>التنافس               2- الافتراس</a:t>
                      </a:r>
                      <a:r>
                        <a:rPr lang="ar-SA" sz="2000" b="1" i="1" u="sng" baseline="0" dirty="0" smtClean="0">
                          <a:solidFill>
                            <a:srgbClr val="FF0000"/>
                          </a:solidFill>
                        </a:rPr>
                        <a:t>               </a:t>
                      </a:r>
                      <a:r>
                        <a:rPr lang="ar-SA" sz="2000" b="1" i="1" u="sng" dirty="0" smtClean="0">
                          <a:solidFill>
                            <a:srgbClr val="FF0000"/>
                          </a:solidFill>
                        </a:rPr>
                        <a:t>3- </a:t>
                      </a:r>
                      <a:r>
                        <a:rPr lang="ar-SA" sz="2000" b="1" i="1" u="sng" dirty="0">
                          <a:solidFill>
                            <a:srgbClr val="FF0000"/>
                          </a:solidFill>
                        </a:rPr>
                        <a:t>علاقات التكافل.</a:t>
                      </a:r>
                      <a:endParaRPr lang="en-US" sz="2000" b="1" i="1" u="sng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214283" y="285728"/>
          <a:ext cx="8715436" cy="6286543"/>
        </p:xfrm>
        <a:graphic>
          <a:graphicData uri="http://schemas.openxmlformats.org/drawingml/2006/table">
            <a:tbl>
              <a:tblPr rtl="1">
                <a:tableStyleId>{775DCB02-9BB8-47FD-8907-85C794F793BA}</a:tableStyleId>
              </a:tblPr>
              <a:tblGrid>
                <a:gridCol w="323148"/>
                <a:gridCol w="1053788"/>
                <a:gridCol w="7338500"/>
              </a:tblGrid>
              <a:tr h="523879"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u="sng" dirty="0">
                          <a:solidFill>
                            <a:srgbClr val="FF0000"/>
                          </a:solidFill>
                          <a:cs typeface="PT Bold Mirror" pitchFamily="2" charset="-78"/>
                        </a:rPr>
                        <a:t>العلاقات</a:t>
                      </a:r>
                      <a:endParaRPr lang="en-US" sz="2400" b="1" i="1" u="sng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PT Bold Mirror" pitchFamily="2" charset="-78"/>
                      </a:endParaRPr>
                    </a:p>
                  </a:txBody>
                  <a:tcPr marL="32854" marR="32854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047756">
                <a:tc row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spc="0" dirty="0" smtClean="0">
                          <a:solidFill>
                            <a:srgbClr val="FF0000"/>
                          </a:solidFill>
                        </a:rPr>
                        <a:t>1- التنافس</a:t>
                      </a:r>
                      <a:endParaRPr lang="en-US" sz="2000" b="1" i="1" spc="0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vert="vert27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i="1" dirty="0">
                          <a:solidFill>
                            <a:srgbClr val="C00000"/>
                          </a:solidFill>
                        </a:rPr>
                        <a:t>تعريفها</a:t>
                      </a:r>
                      <a:endParaRPr lang="en-US" sz="24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هي </a:t>
                      </a:r>
                      <a:r>
                        <a:rPr lang="ar-SA" sz="2000" b="1" i="1" dirty="0"/>
                        <a:t>العلاقة التي تحدث عندما يستخدم أكثر من مخلوق حي المصادر الضرورية لاستمرار الحياة ذاتها وفي نفس الوقت.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</a:tr>
              <a:tr h="52387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i="1" dirty="0">
                          <a:solidFill>
                            <a:srgbClr val="C00000"/>
                          </a:solidFill>
                        </a:rPr>
                        <a:t>المثال</a:t>
                      </a:r>
                      <a:endParaRPr lang="en-US" sz="24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baseline="0" dirty="0" smtClean="0"/>
                        <a:t> </a:t>
                      </a:r>
                      <a:r>
                        <a:rPr lang="ar-SA" sz="2000" b="1" i="1" dirty="0" smtClean="0"/>
                        <a:t>تنافس </a:t>
                      </a:r>
                      <a:r>
                        <a:rPr lang="ar-SA" sz="2000" b="1" i="1" dirty="0"/>
                        <a:t>المخلوقات الحية على الماء أثناء الجفاف.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</a:tr>
              <a:tr h="419102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i="1" dirty="0">
                          <a:solidFill>
                            <a:srgbClr val="C00000"/>
                          </a:solidFill>
                        </a:rPr>
                        <a:t>ملاحظات</a:t>
                      </a:r>
                      <a:endParaRPr lang="en-US" sz="24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ar-SA" sz="2000" b="1" i="1" dirty="0" smtClean="0"/>
                        <a:t>من </a:t>
                      </a:r>
                      <a:r>
                        <a:rPr lang="ar-SA" sz="2000" b="1" i="1" dirty="0"/>
                        <a:t>المصادر الضرورية اللازمة لاستمرار الحياة ( الماء – الغذاء – مكان العيش – الضوء ). </a:t>
                      </a:r>
                      <a:endParaRPr lang="ar-SA" sz="2000" b="1" i="1" dirty="0" smtClean="0"/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ar-SA" sz="2000" b="1" i="1" dirty="0" smtClean="0"/>
                        <a:t>خلال </a:t>
                      </a:r>
                      <a:r>
                        <a:rPr lang="ar-SA" sz="2000" b="1" i="1" dirty="0"/>
                        <a:t>علاقة التنافس تتنافس المخلوقات الحية القوية مباشرة مع المخلوقات الضعيفة وعادة يبقى القوي ويموت الضعيف</a:t>
                      </a:r>
                      <a:r>
                        <a:rPr lang="ar-SA" sz="2000" b="1" i="1" dirty="0" smtClean="0"/>
                        <a:t>.</a:t>
                      </a:r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ar-SA" sz="2000" b="1" i="1" dirty="0" smtClean="0"/>
                        <a:t>خلال </a:t>
                      </a:r>
                      <a:r>
                        <a:rPr lang="ar-SA" sz="2000" b="1" i="1" dirty="0"/>
                        <a:t>علاقة التنافس قد تنتقل المخلوقات الحية إلى موقع آخر تتوفر فيه المصادر الضرورية اللازمة لاستمرار الحياة.   </a:t>
                      </a:r>
                      <a:endParaRPr lang="ar-SA" sz="2000" b="1" i="1" dirty="0" smtClean="0"/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*عندما </a:t>
                      </a:r>
                      <a:r>
                        <a:rPr lang="ar-SA" sz="2000" b="1" i="1" dirty="0"/>
                        <a:t>تتوفر المصادر الضرورية اللازمة لاستمرار الحياة </a:t>
                      </a:r>
                      <a:r>
                        <a:rPr lang="ar-SA" sz="2000" b="1" i="1" u="sng" dirty="0"/>
                        <a:t>كالماء</a:t>
                      </a:r>
                      <a:r>
                        <a:rPr lang="ar-SA" sz="2000" b="1" i="1" dirty="0"/>
                        <a:t> مثلاً فأن المخلوقات الحية جميعها </a:t>
                      </a:r>
                      <a:r>
                        <a:rPr lang="ar-SA" sz="2000" b="1" i="1" dirty="0" smtClean="0"/>
                        <a:t>تشاطر </a:t>
                      </a:r>
                      <a:r>
                        <a:rPr lang="ar-SA" sz="2000" b="1" i="1" dirty="0"/>
                        <a:t>المصادر </a:t>
                      </a:r>
                      <a:r>
                        <a:rPr lang="ar-SA" sz="2000" b="1" i="1" dirty="0" smtClean="0"/>
                        <a:t> </a:t>
                      </a:r>
                      <a:r>
                        <a:rPr lang="ar-SA" sz="2000" b="1" i="1" dirty="0"/>
                        <a:t>نفسها ولا يكون التنافس قوياً.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14314" y="285729"/>
          <a:ext cx="8786842" cy="6429419"/>
        </p:xfrm>
        <a:graphic>
          <a:graphicData uri="http://schemas.openxmlformats.org/drawingml/2006/table">
            <a:tbl>
              <a:tblPr rtl="1">
                <a:tableStyleId>{D7AC3CCA-C797-4891-BE02-D94E43425B78}</a:tableStyleId>
              </a:tblPr>
              <a:tblGrid>
                <a:gridCol w="325797"/>
                <a:gridCol w="1091953"/>
                <a:gridCol w="7369092"/>
              </a:tblGrid>
              <a:tr h="387918">
                <a:tc row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u="sng" dirty="0">
                          <a:solidFill>
                            <a:srgbClr val="FF0000"/>
                          </a:solidFill>
                        </a:rPr>
                        <a:t>2- الافتراس</a:t>
                      </a:r>
                      <a:endParaRPr lang="en-US" sz="2000" b="1" i="1" u="sng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vert="vert27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i="1" dirty="0">
                          <a:solidFill>
                            <a:srgbClr val="6600FF"/>
                          </a:solidFill>
                        </a:rPr>
                        <a:t>تعريفها</a:t>
                      </a:r>
                      <a:endParaRPr lang="en-US" sz="24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هي </a:t>
                      </a:r>
                      <a:r>
                        <a:rPr lang="ar-SA" sz="2000" b="1" i="1" dirty="0"/>
                        <a:t>عملية يتغذى فيها مخلوق حي على مخلوق حي آخر.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</a:tr>
              <a:tr h="1776912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i="1" dirty="0">
                          <a:solidFill>
                            <a:srgbClr val="6600FF"/>
                          </a:solidFill>
                        </a:rPr>
                        <a:t>الأمثلة</a:t>
                      </a:r>
                      <a:endParaRPr lang="en-US" sz="24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من </a:t>
                      </a:r>
                      <a:r>
                        <a:rPr lang="ar-SA" sz="2000" b="1" i="1" dirty="0"/>
                        <a:t>الأمثلة على علاقة الافتراس </a:t>
                      </a:r>
                      <a:r>
                        <a:rPr lang="ar-SA" sz="2000" b="1" i="1" dirty="0" smtClean="0"/>
                        <a:t>الآتي:</a:t>
                      </a: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SA" sz="2000" b="1" i="1" dirty="0" smtClean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افتراس </a:t>
                      </a:r>
                      <a:r>
                        <a:rPr lang="ar-SA" sz="2000" b="1" i="1" dirty="0"/>
                        <a:t>بعض الحشرات بعضها الآخر( كحشرة الدعسوقة [ خنفساء أبو العيد ] </a:t>
                      </a:r>
                      <a:endParaRPr lang="ar-SA" sz="2000" b="1" i="1" dirty="0" smtClean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وحشرة </a:t>
                      </a:r>
                      <a:r>
                        <a:rPr lang="ar-SA" sz="2000" b="1" i="1" dirty="0"/>
                        <a:t>السرعوف </a:t>
                      </a:r>
                      <a:r>
                        <a:rPr lang="ar-SA" sz="2000" b="1" i="1" dirty="0" smtClean="0"/>
                        <a:t>)</a:t>
                      </a: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افتراس </a:t>
                      </a:r>
                      <a:r>
                        <a:rPr lang="ar-SA" sz="2000" b="1" i="1" dirty="0"/>
                        <a:t>النبات آكل الحشرات ( كنبات فينوس ) للحشرات والحيوانات الصغيرة الأخرى.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</a:tr>
              <a:tr h="426458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i="1" dirty="0">
                          <a:solidFill>
                            <a:srgbClr val="6600FF"/>
                          </a:solidFill>
                        </a:rPr>
                        <a:t>ملاحظات</a:t>
                      </a:r>
                      <a:endParaRPr lang="en-US" sz="24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ar-SA" sz="2000" b="1" i="1" dirty="0" smtClean="0"/>
                        <a:t>تعد</a:t>
                      </a:r>
                      <a:r>
                        <a:rPr lang="ar-SA" sz="1600" b="1" i="1" dirty="0" smtClean="0"/>
                        <a:t> </a:t>
                      </a:r>
                      <a:r>
                        <a:rPr lang="ar-SA" sz="2000" b="1" i="1" dirty="0"/>
                        <a:t>بعض</a:t>
                      </a:r>
                      <a:r>
                        <a:rPr lang="ar-SA" sz="1600" b="1" i="1" dirty="0"/>
                        <a:t> </a:t>
                      </a:r>
                      <a:r>
                        <a:rPr lang="ar-SA" sz="2000" b="1" i="1" dirty="0"/>
                        <a:t>الحشرات</a:t>
                      </a:r>
                      <a:r>
                        <a:rPr lang="ar-SA" sz="1600" b="1" i="1" dirty="0"/>
                        <a:t> </a:t>
                      </a:r>
                      <a:r>
                        <a:rPr lang="ar-SA" sz="2000" b="1" i="1" dirty="0"/>
                        <a:t>المفترسة</a:t>
                      </a:r>
                      <a:r>
                        <a:rPr lang="ar-SA" sz="1600" b="1" i="1" dirty="0"/>
                        <a:t> </a:t>
                      </a:r>
                      <a:r>
                        <a:rPr lang="ar-SA" sz="2000" b="1" i="1" dirty="0"/>
                        <a:t>حشرات مفيدة</a:t>
                      </a:r>
                      <a:r>
                        <a:rPr lang="ar-SA" sz="1600" b="1" i="1" dirty="0"/>
                        <a:t> </a:t>
                      </a:r>
                      <a:endParaRPr lang="ar-SA" sz="1600" b="1" i="1" dirty="0" smtClean="0"/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ar-SA" sz="2000" b="1" i="1" dirty="0" smtClean="0"/>
                        <a:t>(</a:t>
                      </a:r>
                      <a:r>
                        <a:rPr lang="ar-SA" sz="1600" b="1" i="1" dirty="0" smtClean="0"/>
                        <a:t> </a:t>
                      </a:r>
                      <a:r>
                        <a:rPr lang="ar-SA" sz="2000" b="1" i="1" dirty="0"/>
                        <a:t>لأنه يستخدمها مزارعو الفواكه والخضروات في مكافحة الحشرات الضارة ). </a:t>
                      </a:r>
                      <a:endParaRPr lang="ar-SA" sz="2000" b="1" i="1" dirty="0" smtClean="0"/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ar-SA" sz="2000" b="1" i="1" dirty="0" smtClean="0"/>
                        <a:t>يستخدم </a:t>
                      </a:r>
                      <a:r>
                        <a:rPr lang="ar-SA" sz="2000" b="1" i="1" dirty="0"/>
                        <a:t>المزارعون الحشرات المفترسة بدلاً من المبيدات الحشرية للسيطرة على جماعات الحشرات الضارة</a:t>
                      </a:r>
                      <a:r>
                        <a:rPr lang="ar-SA" sz="2000" b="1" i="1" dirty="0" smtClean="0"/>
                        <a:t>.</a:t>
                      </a:r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* </a:t>
                      </a:r>
                      <a:r>
                        <a:rPr lang="ar-SA" sz="2000" b="1" i="1" dirty="0"/>
                        <a:t>يعيش </a:t>
                      </a:r>
                      <a:r>
                        <a:rPr lang="ar-SA" sz="2000" b="1" i="1" u="sng" dirty="0"/>
                        <a:t>نبات فينوس</a:t>
                      </a:r>
                      <a:r>
                        <a:rPr lang="ar-SA" sz="2000" b="1" i="1" dirty="0"/>
                        <a:t> في البيئات التي </a:t>
                      </a:r>
                      <a:r>
                        <a:rPr lang="ar-SA" sz="2000" b="1" i="1" u="sng" dirty="0"/>
                        <a:t>تفتقر للنيتروجين</a:t>
                      </a:r>
                      <a:r>
                        <a:rPr lang="ar-SA" sz="2000" b="1" i="1" dirty="0"/>
                        <a:t> وقد تحورت أوراقه </a:t>
                      </a:r>
                      <a:r>
                        <a:rPr lang="ar-SA" sz="2000" b="1" i="1" u="sng" dirty="0"/>
                        <a:t>لتكون مصائد صغيرة</a:t>
                      </a:r>
                      <a:r>
                        <a:rPr lang="ar-SA" sz="2000" b="1" i="1" dirty="0"/>
                        <a:t> للحشرات والحيوانات </a:t>
                      </a:r>
                      <a:r>
                        <a:rPr lang="ar-SA" sz="2000" b="1" i="1" dirty="0" smtClean="0"/>
                        <a:t>الصغيرة </a:t>
                      </a:r>
                      <a:r>
                        <a:rPr lang="ar-SA" sz="2000" b="1" i="1" dirty="0"/>
                        <a:t>الأخرى.   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* يقوم نبات فينوس بافتراس الحشرات كما في الخطوات التالية: 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    1- يفرز النبات مادة حلوة لزجة لجذب الحشرات.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  2- عندما تصبح الحشرة على الورقة تُطبق عليها ( أوراقها تحورت إلى مصائد ).  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  3- يفرز النبات مادة تهضم الحشرة على مدى بضعة أيام.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214312" y="285729"/>
          <a:ext cx="8786844" cy="6215108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325797"/>
                <a:gridCol w="1317316"/>
                <a:gridCol w="1314432"/>
                <a:gridCol w="5829299"/>
              </a:tblGrid>
              <a:tr h="387918">
                <a:tc rowSpan="4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i="1" kern="1200" dirty="0" smtClean="0">
                          <a:solidFill>
                            <a:srgbClr val="FF0000"/>
                          </a:solidFill>
                        </a:rPr>
                        <a:t>3- علاقات التكافل</a:t>
                      </a:r>
                      <a:endParaRPr lang="en-US" sz="28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vert="vert27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i="1" u="sng" dirty="0">
                          <a:solidFill>
                            <a:srgbClr val="C00000"/>
                          </a:solidFill>
                        </a:rPr>
                        <a:t>تعريفها</a:t>
                      </a:r>
                      <a:endParaRPr lang="en-US" sz="2400" b="1" i="1" u="sng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 gridSpan="2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400" b="1" i="1" baseline="0" dirty="0" smtClean="0"/>
                        <a:t> </a:t>
                      </a:r>
                      <a:r>
                        <a:rPr lang="ar-SA" sz="2000" b="1" i="1" kern="1200" dirty="0" smtClean="0"/>
                        <a:t>هي العلاقة الوثيقة التي يعيش فيها نوعان أو أكثر من المخلوقات الحية معاً.</a:t>
                      </a:r>
                      <a:endParaRPr lang="en-US" sz="24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776912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i="1" u="sng" dirty="0" smtClean="0">
                          <a:solidFill>
                            <a:srgbClr val="C00000"/>
                          </a:solidFill>
                        </a:rPr>
                        <a:t>أنواعها</a:t>
                      </a:r>
                      <a:r>
                        <a:rPr lang="ar-SA" sz="2400" b="1" i="1" u="sng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US" sz="2400" b="1" i="1" u="sng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kern="1200" dirty="0" smtClean="0"/>
                        <a:t> توجد ثلاث أنواع من علاقات التكافل هي:   أ - التقايض     ب - التعايش    </a:t>
                      </a: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kern="1200" dirty="0" smtClean="0"/>
                        <a:t> ج - التطفل</a:t>
                      </a:r>
                      <a:endParaRPr lang="en-US" sz="24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19275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b="1" i="1" u="sng" kern="1200" baseline="0" dirty="0" smtClean="0">
                          <a:solidFill>
                            <a:srgbClr val="C00000"/>
                          </a:solidFill>
                        </a:rPr>
                        <a:t>  أ</a:t>
                      </a:r>
                      <a:r>
                        <a:rPr lang="ar-SA" sz="1800" b="1" i="1" u="sng" kern="1200" dirty="0" smtClean="0">
                          <a:solidFill>
                            <a:srgbClr val="C00000"/>
                          </a:solidFill>
                        </a:rPr>
                        <a:t>-التقايض</a:t>
                      </a:r>
                      <a:endParaRPr lang="en-US" sz="1800" b="1" i="1" u="sng" kern="1200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ar-SA" sz="1800" b="1" i="1" u="sng" kern="1200" dirty="0" smtClean="0">
                          <a:solidFill>
                            <a:srgbClr val="C00000"/>
                          </a:solidFill>
                        </a:rPr>
                        <a:t> (تبادل المنفعة)</a:t>
                      </a:r>
                      <a:endParaRPr lang="en-US" sz="2400" b="1" i="1" u="sng" dirty="0">
                        <a:solidFill>
                          <a:srgbClr val="C0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ar-SA" sz="2400" b="1" i="1" u="sng" kern="1200" dirty="0" smtClean="0">
                          <a:solidFill>
                            <a:srgbClr val="00B050"/>
                          </a:solidFill>
                        </a:rPr>
                        <a:t> تعريفها</a:t>
                      </a:r>
                      <a:endParaRPr lang="en-US" sz="2800" b="1" i="1" u="sng" dirty="0">
                        <a:solidFill>
                          <a:srgbClr val="00B05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ar-SA" sz="2000" b="1" i="1" kern="1200" dirty="0" smtClean="0"/>
                        <a:t>هي علاقة بين مخلوقين حيين يستفيد كل منهما من الأخر. </a:t>
                      </a:r>
                      <a:endParaRPr lang="en-US" sz="24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</a:tr>
              <a:tr h="285752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ar-SA" sz="2400" b="1" i="1" u="sng" kern="1200" dirty="0" smtClean="0">
                          <a:solidFill>
                            <a:srgbClr val="00B050"/>
                          </a:solidFill>
                        </a:rPr>
                        <a:t> المثال</a:t>
                      </a:r>
                      <a:endParaRPr lang="en-US" sz="2800" b="1" i="1" u="sng" dirty="0">
                        <a:solidFill>
                          <a:srgbClr val="00B05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000" b="1" i="1" kern="1200" dirty="0" smtClean="0"/>
                        <a:t>العلاقة في الأشنات ( فطريات وطحالب [ تزود الفطريات الطحالب بالماء والغذاء والموطن وتوفرالطحالب للفطريات الغذاء من خلال قيامها بعملية البناء الضوئي ] ).</a:t>
                      </a:r>
                      <a:endParaRPr lang="en-US" sz="24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32854" marR="32854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1136</Words>
  <Application>Microsoft Office PowerPoint</Application>
  <PresentationFormat>عرض على الشاشة (3:4)‏</PresentationFormat>
  <Paragraphs>130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ابوعبدالعزيز</dc:creator>
  <cp:lastModifiedBy>ابوعبدالعزيز</cp:lastModifiedBy>
  <cp:revision>7</cp:revision>
  <dcterms:created xsi:type="dcterms:W3CDTF">2013-01-25T10:25:44Z</dcterms:created>
  <dcterms:modified xsi:type="dcterms:W3CDTF">2013-01-26T05:57:44Z</dcterms:modified>
</cp:coreProperties>
</file>